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74" r:id="rId4"/>
    <p:sldId id="258" r:id="rId5"/>
    <p:sldId id="260" r:id="rId6"/>
    <p:sldId id="259" r:id="rId7"/>
    <p:sldId id="264" r:id="rId8"/>
    <p:sldId id="261" r:id="rId9"/>
    <p:sldId id="271" r:id="rId10"/>
    <p:sldId id="263" r:id="rId11"/>
    <p:sldId id="286" r:id="rId12"/>
    <p:sldId id="266" r:id="rId13"/>
    <p:sldId id="267" r:id="rId14"/>
    <p:sldId id="268" r:id="rId15"/>
    <p:sldId id="270" r:id="rId16"/>
    <p:sldId id="280" r:id="rId17"/>
    <p:sldId id="275" r:id="rId18"/>
    <p:sldId id="279" r:id="rId19"/>
    <p:sldId id="281" r:id="rId20"/>
    <p:sldId id="272" r:id="rId21"/>
    <p:sldId id="287" r:id="rId22"/>
    <p:sldId id="276" r:id="rId23"/>
    <p:sldId id="273" r:id="rId24"/>
    <p:sldId id="284" r:id="rId25"/>
    <p:sldId id="285" r:id="rId26"/>
    <p:sldId id="282" r:id="rId27"/>
    <p:sldId id="283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A16C8-22A5-419E-B5A1-133FD4DC27CF}" type="datetimeFigureOut">
              <a:rPr lang="zh-TW" altLang="en-US" smtClean="0"/>
              <a:pPr/>
              <a:t>2012/10/5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374E3-7D11-4A81-9C89-6834E4461C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0988" y="571500"/>
            <a:ext cx="3746500" cy="2809875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729" y="3388291"/>
            <a:ext cx="5291301" cy="1534438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1" smtClean="0">
                <a:latin typeface="Arial" charset="0"/>
              </a:rPr>
              <a:t>幻燈片 </a:t>
            </a:r>
            <a:r>
              <a:rPr lang="en-US" altLang="zh-TW" b="1" smtClean="0">
                <a:latin typeface="Arial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zh-TW" altLang="en-US" b="1" smtClean="0">
                <a:solidFill>
                  <a:srgbClr val="000000"/>
                </a:solidFill>
                <a:latin typeface="Arial" charset="0"/>
              </a:rPr>
              <a:t>高血壓的後果</a:t>
            </a:r>
            <a:endParaRPr lang="zh-TW" altLang="en-US" b="1" smtClean="0"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zh-TW" altLang="en-US" smtClean="0">
                <a:solidFill>
                  <a:srgbClr val="000000"/>
                </a:solidFill>
                <a:latin typeface="Arial" charset="0"/>
              </a:rPr>
              <a:t>高血壓可造成許多嚴重的健康問題。高血壓患者較早出現腎臟衰竭的危險增加，其發生心肌梗塞、失能性或致命性左心室衰竭、心因性猝死、腦出血或梗塞以及癡呆的危險也會升高。</a:t>
            </a:r>
            <a:r>
              <a:rPr lang="en-US" altLang="zh-TW" baseline="30000" smtClean="0">
                <a:solidFill>
                  <a:srgbClr val="000000"/>
                </a:solidFill>
                <a:latin typeface="Arial" charset="0"/>
              </a:rPr>
              <a:t>1-4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6818-5511-4E03-B655-BCFFEDA00DE2}" type="datetimeFigureOut">
              <a:rPr lang="zh-TW" altLang="en-US" smtClean="0"/>
              <a:pPr/>
              <a:t>2012/10/5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DDD6-96C8-4B34-BC33-E5D7907F19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6818-5511-4E03-B655-BCFFEDA00DE2}" type="datetimeFigureOut">
              <a:rPr lang="zh-TW" altLang="en-US" smtClean="0"/>
              <a:pPr/>
              <a:t>2012/10/5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DDD6-96C8-4B34-BC33-E5D7907F19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6818-5511-4E03-B655-BCFFEDA00DE2}" type="datetimeFigureOut">
              <a:rPr lang="zh-TW" altLang="en-US" smtClean="0"/>
              <a:pPr/>
              <a:t>2012/10/5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DDD6-96C8-4B34-BC33-E5D7907F19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6818-5511-4E03-B655-BCFFEDA00DE2}" type="datetimeFigureOut">
              <a:rPr lang="zh-TW" altLang="en-US" smtClean="0"/>
              <a:pPr/>
              <a:t>2012/10/5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DDD6-96C8-4B34-BC33-E5D7907F19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6818-5511-4E03-B655-BCFFEDA00DE2}" type="datetimeFigureOut">
              <a:rPr lang="zh-TW" altLang="en-US" smtClean="0"/>
              <a:pPr/>
              <a:t>2012/10/5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DDD6-96C8-4B34-BC33-E5D7907F19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6818-5511-4E03-B655-BCFFEDA00DE2}" type="datetimeFigureOut">
              <a:rPr lang="zh-TW" altLang="en-US" smtClean="0"/>
              <a:pPr/>
              <a:t>2012/10/5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DDD6-96C8-4B34-BC33-E5D7907F19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6818-5511-4E03-B655-BCFFEDA00DE2}" type="datetimeFigureOut">
              <a:rPr lang="zh-TW" altLang="en-US" smtClean="0"/>
              <a:pPr/>
              <a:t>2012/10/5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DDD6-96C8-4B34-BC33-E5D7907F19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6818-5511-4E03-B655-BCFFEDA00DE2}" type="datetimeFigureOut">
              <a:rPr lang="zh-TW" altLang="en-US" smtClean="0"/>
              <a:pPr/>
              <a:t>2012/10/5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DDD6-96C8-4B34-BC33-E5D7907F19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6818-5511-4E03-B655-BCFFEDA00DE2}" type="datetimeFigureOut">
              <a:rPr lang="zh-TW" altLang="en-US" smtClean="0"/>
              <a:pPr/>
              <a:t>2012/10/5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DDD6-96C8-4B34-BC33-E5D7907F19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6818-5511-4E03-B655-BCFFEDA00DE2}" type="datetimeFigureOut">
              <a:rPr lang="zh-TW" altLang="en-US" smtClean="0"/>
              <a:pPr/>
              <a:t>2012/10/5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DDD6-96C8-4B34-BC33-E5D7907F19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6818-5511-4E03-B655-BCFFEDA00DE2}" type="datetimeFigureOut">
              <a:rPr lang="zh-TW" altLang="en-US" smtClean="0"/>
              <a:pPr/>
              <a:t>2012/10/5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20DDD6-96C8-4B34-BC33-E5D7907F19E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5C6818-5511-4E03-B655-BCFFEDA00DE2}" type="datetimeFigureOut">
              <a:rPr lang="zh-TW" altLang="en-US" smtClean="0"/>
              <a:pPr/>
              <a:t>2012/10/5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20DDD6-96C8-4B34-BC33-E5D7907F19E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dirty="0"/>
              <a:t>企業家的</a:t>
            </a:r>
            <a:r>
              <a:rPr lang="zh-TW" altLang="en-US" dirty="0" smtClean="0"/>
              <a:t>心臟血管疾病預防與治療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亞東醫院心臟科主治醫師 林俊忠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dirty="0" smtClean="0"/>
              <a:t>高血壓的不良影響</a:t>
            </a:r>
          </a:p>
        </p:txBody>
      </p:sp>
      <p:sp>
        <p:nvSpPr>
          <p:cNvPr id="16" name="內容版面配置區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3838" y="2820988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高血壓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1425575" y="2871788"/>
            <a:ext cx="871538" cy="407987"/>
          </a:xfrm>
          <a:prstGeom prst="rightArrow">
            <a:avLst>
              <a:gd name="adj1" fmla="val 50000"/>
              <a:gd name="adj2" fmla="val 534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322638" y="1450975"/>
            <a:ext cx="973137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TW" altLang="en-US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腦部</a:t>
            </a:r>
          </a:p>
          <a:p>
            <a:pPr>
              <a:lnSpc>
                <a:spcPct val="125000"/>
              </a:lnSpc>
            </a:pPr>
            <a:endParaRPr lang="zh-TW" altLang="en-US">
              <a:solidFill>
                <a:schemeClr val="tx2"/>
              </a:solidFill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125000"/>
              </a:lnSpc>
            </a:pPr>
            <a:endParaRPr lang="zh-TW" altLang="en-US">
              <a:solidFill>
                <a:schemeClr val="tx2"/>
              </a:solidFill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125000"/>
              </a:lnSpc>
            </a:pPr>
            <a:r>
              <a:rPr lang="zh-TW" altLang="en-US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心臟</a:t>
            </a:r>
          </a:p>
          <a:p>
            <a:pPr>
              <a:lnSpc>
                <a:spcPct val="125000"/>
              </a:lnSpc>
            </a:pPr>
            <a:endParaRPr lang="zh-TW" altLang="en-US">
              <a:solidFill>
                <a:schemeClr val="tx2"/>
              </a:solidFill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125000"/>
              </a:lnSpc>
            </a:pPr>
            <a:endParaRPr lang="zh-TW" altLang="en-US">
              <a:solidFill>
                <a:schemeClr val="tx2"/>
              </a:solidFill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125000"/>
              </a:lnSpc>
            </a:pPr>
            <a:endParaRPr lang="zh-TW" altLang="en-US" sz="800">
              <a:solidFill>
                <a:schemeClr val="tx2"/>
              </a:solidFill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125000"/>
              </a:lnSpc>
            </a:pPr>
            <a:endParaRPr lang="zh-TW" altLang="en-US" sz="800">
              <a:solidFill>
                <a:schemeClr val="tx2"/>
              </a:solidFill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125000"/>
              </a:lnSpc>
            </a:pPr>
            <a:r>
              <a:rPr lang="zh-TW" altLang="en-US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 腎臟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4310063" y="4640263"/>
            <a:ext cx="942975" cy="407987"/>
          </a:xfrm>
          <a:prstGeom prst="rightArrow">
            <a:avLst>
              <a:gd name="adj1" fmla="val 50000"/>
              <a:gd name="adj2" fmla="val 577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4211638" y="2947988"/>
            <a:ext cx="944562" cy="407987"/>
          </a:xfrm>
          <a:prstGeom prst="rightArrow">
            <a:avLst>
              <a:gd name="adj1" fmla="val 50000"/>
              <a:gd name="adj2" fmla="val 578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5372100" y="455295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末期腎病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5295900" y="2865438"/>
            <a:ext cx="384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心肌梗塞、心臟衰竭、猝死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5319713" y="1538288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中風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ea typeface="新細明體" charset="-120"/>
              </a:rPr>
              <a:t>，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痴呆</a:t>
            </a:r>
          </a:p>
        </p:txBody>
      </p:sp>
      <p:pic>
        <p:nvPicPr>
          <p:cNvPr id="24588" name="Picture 12" descr="br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9313" y="987425"/>
            <a:ext cx="139223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 descr="he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2492375"/>
            <a:ext cx="146367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4" descr="kidne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9188" y="4254500"/>
            <a:ext cx="1314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AutoShape 15"/>
          <p:cNvSpPr>
            <a:spLocks noChangeArrowheads="1"/>
          </p:cNvSpPr>
          <p:nvPr/>
        </p:nvSpPr>
        <p:spPr bwMode="auto">
          <a:xfrm>
            <a:off x="4186238" y="1604963"/>
            <a:ext cx="944562" cy="407987"/>
          </a:xfrm>
          <a:prstGeom prst="rightArrow">
            <a:avLst>
              <a:gd name="adj1" fmla="val 50000"/>
              <a:gd name="adj2" fmla="val 578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羅斯福就是典型案例</a:t>
            </a:r>
            <a:endParaRPr lang="zh-TW" altLang="en-US" dirty="0"/>
          </a:p>
        </p:txBody>
      </p:sp>
      <p:pic>
        <p:nvPicPr>
          <p:cNvPr id="4" name="內容版面配置區 3" descr="羅斯福總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918272"/>
            <a:ext cx="5544616" cy="41723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376238" y="268288"/>
            <a:ext cx="7772400" cy="533400"/>
          </a:xfrm>
        </p:spPr>
        <p:txBody>
          <a:bodyPr>
            <a:noAutofit/>
          </a:bodyPr>
          <a:lstStyle/>
          <a:p>
            <a:r>
              <a:rPr lang="zh-TW" altLang="en-US" dirty="0" smtClean="0"/>
              <a:t>心絞痛及心肌梗塞</a:t>
            </a:r>
          </a:p>
        </p:txBody>
      </p:sp>
      <p:pic>
        <p:nvPicPr>
          <p:cNvPr id="279557" name="Picture 5" descr="R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6075" y="942975"/>
            <a:ext cx="653415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772400" cy="1693168"/>
          </a:xfrm>
        </p:spPr>
        <p:txBody>
          <a:bodyPr>
            <a:noAutofit/>
          </a:bodyPr>
          <a:lstStyle/>
          <a:p>
            <a:r>
              <a:rPr lang="zh-TW" altLang="en-US" dirty="0" smtClean="0"/>
              <a:t>血管阻塞</a:t>
            </a:r>
            <a:r>
              <a:rPr lang="en-US" altLang="zh-TW" dirty="0" smtClean="0"/>
              <a:t>-</a:t>
            </a:r>
            <a:r>
              <a:rPr lang="zh-TW" altLang="en-US" dirty="0" smtClean="0"/>
              <a:t>慢性斑塊與急性血栓</a:t>
            </a:r>
          </a:p>
        </p:txBody>
      </p:sp>
      <p:pic>
        <p:nvPicPr>
          <p:cNvPr id="277509" name="Picture 5" descr="R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72816"/>
            <a:ext cx="5328592" cy="491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05800" cy="1143000"/>
          </a:xfrm>
        </p:spPr>
        <p:txBody>
          <a:bodyPr/>
          <a:lstStyle/>
          <a:p>
            <a:r>
              <a:rPr lang="zh-TW" altLang="en-US" dirty="0" smtClean="0"/>
              <a:t>心導管與支架置放</a:t>
            </a:r>
            <a:endParaRPr lang="zh-TW" altLang="en-US" dirty="0"/>
          </a:p>
        </p:txBody>
      </p:sp>
      <p:pic>
        <p:nvPicPr>
          <p:cNvPr id="1026" name="Picture 2" descr="http://www.netterimages.com/images/vpv/000/000/005/5329-0550x0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3058727" cy="3546749"/>
          </a:xfrm>
          <a:prstGeom prst="rect">
            <a:avLst/>
          </a:prstGeom>
          <a:noFill/>
        </p:spPr>
      </p:pic>
      <p:pic>
        <p:nvPicPr>
          <p:cNvPr id="1028" name="Picture 4" descr="http://www.ramsayhealth.co.uk/images/pc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988840"/>
            <a:ext cx="2390775" cy="3400426"/>
          </a:xfrm>
          <a:prstGeom prst="rect">
            <a:avLst/>
          </a:prstGeom>
          <a:noFill/>
        </p:spPr>
      </p:pic>
      <p:pic>
        <p:nvPicPr>
          <p:cNvPr id="1030" name="Picture 6" descr="http://img.blog.163.com/photo/Vyz1NqVjrgKPLSkfFaeUrw==/37295434414165093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772816"/>
            <a:ext cx="3914403" cy="3914404"/>
          </a:xfrm>
          <a:prstGeom prst="rect">
            <a:avLst/>
          </a:prstGeom>
          <a:noFill/>
        </p:spPr>
      </p:pic>
      <p:pic>
        <p:nvPicPr>
          <p:cNvPr id="7" name="圖片 6" descr="李登輝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260648"/>
            <a:ext cx="1408176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377825" y="247650"/>
            <a:ext cx="7772400" cy="533400"/>
          </a:xfrm>
        </p:spPr>
        <p:txBody>
          <a:bodyPr>
            <a:noAutofit/>
          </a:bodyPr>
          <a:lstStyle/>
          <a:p>
            <a:r>
              <a:rPr lang="zh-TW" altLang="en-US" dirty="0" smtClean="0"/>
              <a:t>腦中風</a:t>
            </a:r>
          </a:p>
        </p:txBody>
      </p:sp>
      <p:pic>
        <p:nvPicPr>
          <p:cNvPr id="29699" name="Picture 5" descr="R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588" y="1047750"/>
            <a:ext cx="5907087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心房顫動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r>
              <a:rPr lang="zh-TW" altLang="en-US" dirty="0" smtClean="0"/>
              <a:t>心房顫動原因眾多</a:t>
            </a:r>
            <a:r>
              <a:rPr lang="en-US" altLang="zh-TW" dirty="0" smtClean="0"/>
              <a:t>,</a:t>
            </a:r>
            <a:r>
              <a:rPr lang="zh-TW" altLang="en-US" dirty="0" smtClean="0"/>
              <a:t>如老化</a:t>
            </a:r>
            <a:r>
              <a:rPr lang="en-US" altLang="zh-TW" dirty="0" smtClean="0"/>
              <a:t>,</a:t>
            </a:r>
            <a:r>
              <a:rPr lang="zh-TW" altLang="en-US" dirty="0" smtClean="0"/>
              <a:t>缺氧性心臟病</a:t>
            </a:r>
            <a:r>
              <a:rPr lang="en-US" altLang="zh-TW" dirty="0" smtClean="0"/>
              <a:t>,</a:t>
            </a:r>
            <a:r>
              <a:rPr lang="zh-TW" altLang="en-US" dirty="0" smtClean="0"/>
              <a:t>瓣膜性心臟病</a:t>
            </a:r>
            <a:r>
              <a:rPr lang="en-US" altLang="zh-TW" dirty="0" smtClean="0"/>
              <a:t>,</a:t>
            </a:r>
            <a:r>
              <a:rPr lang="zh-TW" altLang="en-US" dirty="0" smtClean="0"/>
              <a:t>甲狀腺機能亢進</a:t>
            </a:r>
            <a:endParaRPr lang="en-US" altLang="zh-TW" dirty="0" smtClean="0"/>
          </a:p>
          <a:p>
            <a:r>
              <a:rPr lang="zh-TW" altLang="en-US" dirty="0"/>
              <a:t>患者會</a:t>
            </a:r>
            <a:r>
              <a:rPr lang="zh-TW" altLang="en-US" dirty="0" smtClean="0"/>
              <a:t>心悸</a:t>
            </a:r>
            <a:r>
              <a:rPr lang="en-US" altLang="zh-TW" dirty="0" smtClean="0"/>
              <a:t>,</a:t>
            </a:r>
            <a:r>
              <a:rPr lang="zh-TW" altLang="en-US" dirty="0" smtClean="0"/>
              <a:t>心衰竭症狀</a:t>
            </a:r>
            <a:r>
              <a:rPr lang="en-US" altLang="zh-TW" dirty="0" smtClean="0"/>
              <a:t>,</a:t>
            </a:r>
            <a:r>
              <a:rPr lang="zh-TW" altLang="en-US" dirty="0" smtClean="0"/>
              <a:t>增加中風機會五倍</a:t>
            </a:r>
            <a:endParaRPr lang="en-US" altLang="zh-TW" dirty="0" smtClean="0"/>
          </a:p>
          <a:p>
            <a:r>
              <a:rPr lang="zh-TW" altLang="en-US" dirty="0" smtClean="0"/>
              <a:t>需服用抗血栓藥物</a:t>
            </a:r>
            <a:endParaRPr lang="zh-TW" altLang="en-US" dirty="0"/>
          </a:p>
        </p:txBody>
      </p:sp>
      <p:pic>
        <p:nvPicPr>
          <p:cNvPr id="37890" name="Picture 2" descr="http://upload.wikimedia.org/wikipedia/commons/4/44/Heart_conduct_atrialfi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193878"/>
            <a:ext cx="3600400" cy="3396899"/>
          </a:xfrm>
          <a:prstGeom prst="rect">
            <a:avLst/>
          </a:prstGeom>
          <a:noFill/>
        </p:spPr>
      </p:pic>
      <p:pic>
        <p:nvPicPr>
          <p:cNvPr id="5" name="圖片 4" descr="施振榮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933056"/>
            <a:ext cx="2160240" cy="2628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頸動脈支架置放術</a:t>
            </a:r>
            <a:endParaRPr lang="zh-TW" altLang="en-US" dirty="0"/>
          </a:p>
        </p:txBody>
      </p:sp>
      <p:pic>
        <p:nvPicPr>
          <p:cNvPr id="32770" name="Picture 2" descr="http://www.thebarrow.org/stellent/groups/public/@xinternet_con_bni/documents/webcontent/st030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3888432" cy="3456384"/>
          </a:xfrm>
          <a:prstGeom prst="rect">
            <a:avLst/>
          </a:prstGeom>
          <a:noFill/>
        </p:spPr>
      </p:pic>
      <p:pic>
        <p:nvPicPr>
          <p:cNvPr id="32772" name="Picture 4" descr="http://www.fac.org.ar/scvc/llave/stroke/vitek/vitek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5791" y="2060848"/>
            <a:ext cx="4672185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過勞死 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名詞起源於日本</a:t>
            </a:r>
            <a:r>
              <a:rPr lang="en-US" altLang="zh-TW" dirty="0" smtClean="0"/>
              <a:t>, </a:t>
            </a:r>
            <a:r>
              <a:rPr lang="zh-TW" altLang="en-US" dirty="0" smtClean="0"/>
              <a:t>非醫學診斷</a:t>
            </a:r>
            <a:r>
              <a:rPr lang="en-US" altLang="zh-TW" dirty="0" smtClean="0"/>
              <a:t>, </a:t>
            </a:r>
            <a:r>
              <a:rPr lang="zh-TW" altLang="en-US" dirty="0" smtClean="0"/>
              <a:t>沒有明確標準</a:t>
            </a:r>
            <a:r>
              <a:rPr lang="en-US" altLang="zh-TW" dirty="0" smtClean="0"/>
              <a:t>, </a:t>
            </a:r>
          </a:p>
          <a:p>
            <a:pPr lvl="1"/>
            <a:r>
              <a:rPr lang="zh-TW" altLang="en-US" sz="2400" dirty="0" smtClean="0"/>
              <a:t>死亡之前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二十四小時</a:t>
            </a:r>
            <a:r>
              <a:rPr lang="zh-TW" altLang="en-US" sz="2400" dirty="0"/>
              <a:t>仍繼續不斷工作或死亡前一星期</a:t>
            </a:r>
            <a:r>
              <a:rPr lang="zh-TW" altLang="en-US" sz="2400" dirty="0" smtClean="0"/>
              <a:t>每天</a:t>
            </a:r>
            <a:r>
              <a:rPr lang="zh-TW" altLang="en-US" sz="2400" dirty="0"/>
              <a:t>工作超過十六小時以上被認定之。另發病</a:t>
            </a:r>
            <a:r>
              <a:rPr lang="zh-TW" altLang="en-US" sz="2400" dirty="0" smtClean="0"/>
              <a:t>當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日</a:t>
            </a:r>
            <a:r>
              <a:rPr lang="zh-TW" altLang="en-US" sz="2400" dirty="0"/>
              <a:t>往前推算一個月，其加班時間超過</a:t>
            </a:r>
            <a:r>
              <a:rPr lang="zh-TW" altLang="en-US" sz="2400" dirty="0" smtClean="0"/>
              <a:t>一百小時</a:t>
            </a:r>
            <a:r>
              <a:rPr lang="zh-TW" altLang="en-US" sz="2400" dirty="0"/>
              <a:t>，或發病日往前推二至六月，每月加班</a:t>
            </a:r>
            <a:r>
              <a:rPr lang="zh-TW" altLang="en-US" sz="2400" dirty="0" smtClean="0"/>
              <a:t>累計超過</a:t>
            </a:r>
            <a:r>
              <a:rPr lang="zh-TW" altLang="en-US" sz="2400" dirty="0"/>
              <a:t>八十小時者，亦被認定</a:t>
            </a:r>
            <a:r>
              <a:rPr lang="zh-TW" altLang="en-US" sz="2400" dirty="0" smtClean="0"/>
              <a:t>之</a:t>
            </a:r>
            <a:endParaRPr lang="en-US" altLang="zh-TW" sz="2400" dirty="0" smtClean="0"/>
          </a:p>
          <a:p>
            <a:r>
              <a:rPr lang="zh-TW" altLang="en-US" dirty="0" smtClean="0"/>
              <a:t>主要是因為腦血管及心臟因素猝死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心因性</a:t>
            </a:r>
            <a:r>
              <a:rPr lang="en-US" altLang="zh-TW" dirty="0" smtClean="0"/>
              <a:t>)</a:t>
            </a:r>
            <a:r>
              <a:rPr lang="zh-TW" altLang="en-US" dirty="0" smtClean="0"/>
              <a:t>猝死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心肌梗塞</a:t>
            </a:r>
            <a:endParaRPr lang="en-US" altLang="zh-TW" dirty="0" smtClean="0"/>
          </a:p>
          <a:p>
            <a:r>
              <a:rPr lang="zh-TW" altLang="en-US" dirty="0" smtClean="0"/>
              <a:t>心律不整 </a:t>
            </a:r>
            <a:r>
              <a:rPr lang="en-US" altLang="zh-TW" dirty="0" smtClean="0"/>
              <a:t>(</a:t>
            </a:r>
            <a:r>
              <a:rPr lang="zh-TW" altLang="en-US" dirty="0" smtClean="0"/>
              <a:t>心室顫動</a:t>
            </a:r>
            <a:r>
              <a:rPr lang="en-US" altLang="zh-TW" dirty="0" smtClean="0"/>
              <a:t>,</a:t>
            </a:r>
            <a:r>
              <a:rPr lang="zh-TW" altLang="en-US" dirty="0" smtClean="0"/>
              <a:t>心室頻脈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主動脈</a:t>
            </a:r>
            <a:r>
              <a:rPr lang="zh-TW" altLang="en-US" dirty="0" smtClean="0"/>
              <a:t>剝離</a:t>
            </a:r>
            <a:endParaRPr lang="en-US" altLang="zh-TW" dirty="0" smtClean="0"/>
          </a:p>
          <a:p>
            <a:r>
              <a:rPr lang="zh-TW" altLang="en-US" dirty="0" smtClean="0"/>
              <a:t>心肌炎</a:t>
            </a:r>
            <a:endParaRPr lang="en-US" altLang="zh-TW" dirty="0" smtClean="0"/>
          </a:p>
          <a:p>
            <a:r>
              <a:rPr lang="zh-TW" altLang="en-US" dirty="0" smtClean="0"/>
              <a:t>肺動脈栓塞</a:t>
            </a:r>
            <a:endParaRPr lang="en-US" altLang="zh-TW" dirty="0" smtClean="0"/>
          </a:p>
          <a:p>
            <a:r>
              <a:rPr lang="zh-TW" altLang="en-US" dirty="0"/>
              <a:t>其他原因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pic>
        <p:nvPicPr>
          <p:cNvPr id="4" name="圖片 3" descr="Aortic_dissection_cl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924944"/>
            <a:ext cx="3346616" cy="3361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自我介紹</a:t>
            </a:r>
            <a:r>
              <a:rPr lang="en-US" altLang="zh-TW" dirty="0" smtClean="0"/>
              <a:t>-</a:t>
            </a:r>
            <a:r>
              <a:rPr lang="zh-TW" altLang="en-US" dirty="0" smtClean="0"/>
              <a:t>林俊忠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學經歷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台南一中</a:t>
            </a:r>
            <a:r>
              <a:rPr lang="en-US" altLang="zh-TW" dirty="0" smtClean="0"/>
              <a:t>,</a:t>
            </a:r>
            <a:r>
              <a:rPr lang="zh-TW" altLang="en-US" dirty="0" smtClean="0"/>
              <a:t>台灣大學醫學系畢業</a:t>
            </a:r>
            <a:endParaRPr lang="en-US" altLang="zh-TW" dirty="0" smtClean="0"/>
          </a:p>
          <a:p>
            <a:pPr lvl="1"/>
            <a:r>
              <a:rPr lang="zh-TW" altLang="en-US" dirty="0"/>
              <a:t>林口長庚</a:t>
            </a:r>
            <a:r>
              <a:rPr lang="zh-TW" altLang="en-US" dirty="0" smtClean="0"/>
              <a:t>住院醫師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振興醫院心臟科研究員</a:t>
            </a:r>
            <a:endParaRPr lang="en-US" altLang="zh-TW" dirty="0" smtClean="0"/>
          </a:p>
          <a:p>
            <a:pPr lvl="1"/>
            <a:r>
              <a:rPr lang="zh-TW" altLang="en-US" dirty="0"/>
              <a:t>亞東醫院心臟科</a:t>
            </a:r>
            <a:r>
              <a:rPr lang="zh-TW" altLang="en-US" dirty="0" smtClean="0"/>
              <a:t>主治醫師</a:t>
            </a:r>
            <a:endParaRPr lang="en-US" altLang="zh-TW" dirty="0" smtClean="0"/>
          </a:p>
          <a:p>
            <a:r>
              <a:rPr lang="zh-TW" altLang="en-US" dirty="0" smtClean="0"/>
              <a:t>專長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高血壓</a:t>
            </a:r>
            <a:endParaRPr lang="en-US" altLang="zh-TW" dirty="0" smtClean="0"/>
          </a:p>
          <a:p>
            <a:pPr lvl="1"/>
            <a:r>
              <a:rPr lang="zh-TW" altLang="en-US" dirty="0"/>
              <a:t>心</a:t>
            </a:r>
            <a:r>
              <a:rPr lang="zh-TW" altLang="en-US" dirty="0" smtClean="0"/>
              <a:t>衰竭</a:t>
            </a:r>
            <a:endParaRPr lang="en-US" altLang="zh-TW" dirty="0" smtClean="0"/>
          </a:p>
          <a:p>
            <a:pPr lvl="1"/>
            <a:r>
              <a:rPr lang="zh-TW" altLang="en-US" dirty="0"/>
              <a:t>周邊血管</a:t>
            </a:r>
            <a:r>
              <a:rPr lang="zh-TW" altLang="en-US" dirty="0" smtClean="0"/>
              <a:t>疾病</a:t>
            </a:r>
            <a:endParaRPr lang="en-US" altLang="zh-TW" dirty="0" smtClean="0"/>
          </a:p>
          <a:p>
            <a:pPr lvl="1"/>
            <a:r>
              <a:rPr lang="zh-TW" altLang="en-US" dirty="0"/>
              <a:t>冠狀動脈</a:t>
            </a:r>
            <a:r>
              <a:rPr lang="zh-TW" altLang="en-US" dirty="0" smtClean="0"/>
              <a:t>疾病</a:t>
            </a:r>
            <a:r>
              <a:rPr lang="en-US" altLang="zh-TW" dirty="0" smtClean="0"/>
              <a:t>,</a:t>
            </a:r>
            <a:r>
              <a:rPr lang="zh-TW" altLang="en-US" dirty="0" smtClean="0"/>
              <a:t>介入性心臟醫學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如何保養</a:t>
            </a:r>
            <a:r>
              <a:rPr lang="en-US" altLang="zh-TW" dirty="0" smtClean="0"/>
              <a:t>?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作息正常不宜過勞</a:t>
            </a:r>
            <a:endParaRPr lang="en-US" altLang="zh-TW" dirty="0" smtClean="0"/>
          </a:p>
          <a:p>
            <a:r>
              <a:rPr lang="zh-TW" altLang="en-US" dirty="0" smtClean="0"/>
              <a:t>控制體重與運動</a:t>
            </a:r>
            <a:endParaRPr lang="en-US" altLang="zh-TW" dirty="0" smtClean="0"/>
          </a:p>
          <a:p>
            <a:pPr lvl="1"/>
            <a:r>
              <a:rPr lang="zh-TW" altLang="en-US" dirty="0"/>
              <a:t>有氧</a:t>
            </a:r>
            <a:r>
              <a:rPr lang="zh-TW" altLang="en-US" dirty="0" smtClean="0"/>
              <a:t>運動 </a:t>
            </a:r>
            <a:r>
              <a:rPr lang="en-US" altLang="zh-TW" dirty="0" smtClean="0"/>
              <a:t>(</a:t>
            </a:r>
            <a:r>
              <a:rPr lang="zh-TW" altLang="en-US" dirty="0" smtClean="0"/>
              <a:t>慢跑</a:t>
            </a:r>
            <a:r>
              <a:rPr lang="en-US" altLang="zh-TW" dirty="0" smtClean="0"/>
              <a:t>,</a:t>
            </a:r>
            <a:r>
              <a:rPr lang="zh-TW" altLang="en-US" dirty="0" smtClean="0"/>
              <a:t>自行車</a:t>
            </a:r>
            <a:r>
              <a:rPr lang="en-US" altLang="zh-TW" dirty="0" smtClean="0"/>
              <a:t>,</a:t>
            </a:r>
            <a:r>
              <a:rPr lang="zh-TW" altLang="en-US" dirty="0" smtClean="0"/>
              <a:t>瑜珈</a:t>
            </a:r>
            <a:r>
              <a:rPr lang="en-US" altLang="zh-TW" dirty="0" smtClean="0"/>
              <a:t>,</a:t>
            </a:r>
            <a:r>
              <a:rPr lang="zh-TW" altLang="en-US" dirty="0" smtClean="0"/>
              <a:t>游泳</a:t>
            </a:r>
            <a:r>
              <a:rPr lang="en-US" altLang="zh-TW" dirty="0" smtClean="0"/>
              <a:t>,</a:t>
            </a:r>
            <a:r>
              <a:rPr lang="zh-TW" altLang="en-US" dirty="0" smtClean="0"/>
              <a:t>舞蹈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/>
              <a:t>每</a:t>
            </a:r>
            <a:r>
              <a:rPr lang="zh-TW" altLang="en-US" dirty="0" smtClean="0"/>
              <a:t>周</a:t>
            </a:r>
            <a:r>
              <a:rPr lang="zh-TW" altLang="en-US" dirty="0"/>
              <a:t>三</a:t>
            </a:r>
            <a:r>
              <a:rPr lang="zh-TW" altLang="en-US" dirty="0" smtClean="0"/>
              <a:t>次</a:t>
            </a:r>
            <a:r>
              <a:rPr lang="en-US" altLang="zh-TW" dirty="0" smtClean="0"/>
              <a:t>,</a:t>
            </a:r>
            <a:r>
              <a:rPr lang="zh-TW" altLang="en-US" dirty="0" smtClean="0"/>
              <a:t>每次一小時</a:t>
            </a:r>
            <a:r>
              <a:rPr lang="en-US" altLang="zh-TW" dirty="0" smtClean="0"/>
              <a:t>,</a:t>
            </a:r>
            <a:r>
              <a:rPr lang="zh-TW" altLang="en-US" dirty="0" smtClean="0"/>
              <a:t>注意運動強度</a:t>
            </a:r>
            <a:endParaRPr lang="en-US" altLang="zh-TW" dirty="0" smtClean="0"/>
          </a:p>
          <a:p>
            <a:r>
              <a:rPr lang="zh-TW" altLang="en-US" dirty="0" smtClean="0"/>
              <a:t>清淡飲食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避免高鹽</a:t>
            </a:r>
            <a:r>
              <a:rPr lang="en-US" altLang="zh-TW" dirty="0" smtClean="0"/>
              <a:t>,</a:t>
            </a:r>
            <a:r>
              <a:rPr lang="zh-TW" altLang="en-US" dirty="0" smtClean="0"/>
              <a:t>高油脂</a:t>
            </a:r>
            <a:r>
              <a:rPr lang="en-US" altLang="zh-TW" dirty="0" smtClean="0"/>
              <a:t>,</a:t>
            </a:r>
            <a:r>
              <a:rPr lang="zh-TW" altLang="en-US" dirty="0" smtClean="0"/>
              <a:t>高蛋白</a:t>
            </a:r>
            <a:r>
              <a:rPr lang="en-US" altLang="zh-TW" dirty="0" smtClean="0"/>
              <a:t>,</a:t>
            </a:r>
            <a:r>
              <a:rPr lang="zh-TW" altLang="en-US" dirty="0" smtClean="0"/>
              <a:t>高熱量</a:t>
            </a:r>
            <a:r>
              <a:rPr lang="en-US" altLang="zh-TW" dirty="0" smtClean="0"/>
              <a:t>,</a:t>
            </a:r>
            <a:r>
              <a:rPr lang="zh-TW" altLang="en-US" dirty="0" smtClean="0"/>
              <a:t>高糖</a:t>
            </a:r>
            <a:r>
              <a:rPr lang="en-US" altLang="zh-TW" dirty="0" smtClean="0"/>
              <a:t>,</a:t>
            </a:r>
            <a:r>
              <a:rPr lang="zh-TW" altLang="en-US" dirty="0" smtClean="0"/>
              <a:t>高澱粉</a:t>
            </a:r>
            <a:endParaRPr lang="en-US" altLang="zh-TW" dirty="0" smtClean="0"/>
          </a:p>
          <a:p>
            <a:pPr lvl="1"/>
            <a:r>
              <a:rPr lang="zh-TW" altLang="en-US" dirty="0"/>
              <a:t>多青菜</a:t>
            </a:r>
            <a:r>
              <a:rPr lang="zh-TW" altLang="en-US" dirty="0" smtClean="0"/>
              <a:t>蔬果</a:t>
            </a:r>
            <a:endParaRPr lang="en-US" altLang="zh-TW" dirty="0" smtClean="0"/>
          </a:p>
          <a:p>
            <a:r>
              <a:rPr lang="zh-TW" altLang="en-US" dirty="0"/>
              <a:t>適度</a:t>
            </a:r>
            <a:r>
              <a:rPr lang="zh-TW" altLang="en-US" dirty="0" smtClean="0"/>
              <a:t>飲酒 </a:t>
            </a:r>
            <a:r>
              <a:rPr lang="en-US" altLang="zh-TW" dirty="0" smtClean="0"/>
              <a:t>?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得舒飲食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b="1" dirty="0" smtClean="0"/>
              <a:t>DASH diet</a:t>
            </a:r>
            <a:r>
              <a:rPr lang="en-US" altLang="zh-TW" dirty="0" smtClean="0"/>
              <a:t> (</a:t>
            </a:r>
            <a:r>
              <a:rPr lang="en-US" altLang="zh-TW" b="1" dirty="0" smtClean="0"/>
              <a:t>D</a:t>
            </a:r>
            <a:r>
              <a:rPr lang="en-US" altLang="zh-TW" dirty="0" smtClean="0"/>
              <a:t>ietary </a:t>
            </a:r>
            <a:r>
              <a:rPr lang="en-US" altLang="zh-TW" b="1" dirty="0" smtClean="0"/>
              <a:t>A</a:t>
            </a:r>
            <a:r>
              <a:rPr lang="en-US" altLang="zh-TW" dirty="0" smtClean="0"/>
              <a:t>pproaches to </a:t>
            </a:r>
            <a:r>
              <a:rPr lang="en-US" altLang="zh-TW" b="1" dirty="0" smtClean="0"/>
              <a:t>S</a:t>
            </a:r>
            <a:r>
              <a:rPr lang="en-US" altLang="zh-TW" dirty="0" smtClean="0"/>
              <a:t>top </a:t>
            </a:r>
            <a:r>
              <a:rPr lang="en-US" altLang="zh-TW" b="1" dirty="0" smtClean="0"/>
              <a:t>H</a:t>
            </a:r>
            <a:r>
              <a:rPr lang="en-US" altLang="zh-TW" dirty="0" smtClean="0"/>
              <a:t>ypertension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防治高血壓可由改變生活習慣著手，例如戒煙，恆常運動及健康飲食等。如以上措施未能達到預期效果，便要引進藥物治療。根據美國心肺和血液研究中心資料顯示</a:t>
            </a:r>
            <a:r>
              <a:rPr lang="zh-TW" altLang="en-US" dirty="0" smtClean="0"/>
              <a:t>，建議</a:t>
            </a:r>
            <a:r>
              <a:rPr lang="zh-TW" altLang="en-US" dirty="0" smtClean="0"/>
              <a:t>增加某幾類營養素的攝取量，有助預防或控制高血壓。市民平時應攝取充足的鉀質、鎂質及鈣質，多蔬果，多低脂奶類食品及多食用纖維。膳食中亦應多全穀物、家禽、魚、果仁；少脂肪、少紅肉、少甜食及少添加糖飲品。上述飲食建議對於血壓正常人士，可分別降低收縮壓（俗稱上壓）</a:t>
            </a:r>
            <a:r>
              <a:rPr lang="en-US" altLang="zh-TW" dirty="0" smtClean="0"/>
              <a:t>3mmHg</a:t>
            </a:r>
            <a:r>
              <a:rPr lang="zh-TW" altLang="en-US" dirty="0" smtClean="0"/>
              <a:t>及舒張壓（俗稱下壓）</a:t>
            </a:r>
            <a:r>
              <a:rPr lang="en-US" altLang="zh-TW" dirty="0" smtClean="0"/>
              <a:t>6mmHg</a:t>
            </a:r>
            <a:r>
              <a:rPr lang="zh-TW" altLang="en-US" dirty="0" smtClean="0"/>
              <a:t>。對於高血壓人士，則可分別降低</a:t>
            </a:r>
            <a:r>
              <a:rPr lang="en-US" altLang="zh-TW" dirty="0" smtClean="0"/>
              <a:t>11mmHg</a:t>
            </a:r>
            <a:r>
              <a:rPr lang="zh-TW" altLang="en-US" dirty="0" smtClean="0"/>
              <a:t>及</a:t>
            </a:r>
            <a:r>
              <a:rPr lang="en-US" altLang="zh-TW" dirty="0" smtClean="0"/>
              <a:t>6mmHg</a:t>
            </a:r>
            <a:r>
              <a:rPr lang="zh-TW" altLang="en-US" dirty="0" smtClean="0"/>
              <a:t>。除了對控制血壓有好處，這亦同時公認為廣大市民均衡飲食的健康選擇。如再配合減少鹽份（鈉質）的攝取量，降血壓的效果會更佳。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運動處方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運動強度</a:t>
            </a:r>
            <a:endParaRPr lang="en-US" altLang="zh-TW" dirty="0"/>
          </a:p>
          <a:p>
            <a:pPr lvl="1"/>
            <a:r>
              <a:rPr lang="zh-TW" altLang="en-US" dirty="0" smtClean="0"/>
              <a:t>長時間高強度運動會增加心臟病猝死之機會</a:t>
            </a:r>
            <a:endParaRPr lang="en-US" altLang="zh-TW" dirty="0" smtClean="0"/>
          </a:p>
          <a:p>
            <a:pPr lvl="1"/>
            <a:r>
              <a:rPr lang="zh-TW" altLang="en-US" dirty="0"/>
              <a:t>中等強度有氧運動</a:t>
            </a:r>
            <a:r>
              <a:rPr lang="zh-TW" altLang="en-US" dirty="0" smtClean="0"/>
              <a:t>對心血管最有幫助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等張運動</a:t>
            </a:r>
            <a:r>
              <a:rPr lang="en-US" altLang="zh-TW" dirty="0" smtClean="0"/>
              <a:t>(</a:t>
            </a:r>
            <a:r>
              <a:rPr lang="zh-TW" altLang="en-US" dirty="0" smtClean="0"/>
              <a:t>重量訓練</a:t>
            </a:r>
            <a:r>
              <a:rPr lang="en-US" altLang="zh-TW" dirty="0" smtClean="0"/>
              <a:t>)</a:t>
            </a:r>
            <a:r>
              <a:rPr lang="zh-TW" altLang="en-US" dirty="0" smtClean="0"/>
              <a:t>對心臟的影響與高血壓類似</a:t>
            </a:r>
            <a:endParaRPr lang="en-US" altLang="zh-TW" dirty="0" smtClean="0"/>
          </a:p>
          <a:p>
            <a:r>
              <a:rPr lang="zh-TW" altLang="en-US" dirty="0"/>
              <a:t>最大預測心跳</a:t>
            </a:r>
            <a:r>
              <a:rPr lang="zh-TW" altLang="en-US" dirty="0" smtClean="0"/>
              <a:t>數 </a:t>
            </a:r>
            <a:r>
              <a:rPr lang="en-US" altLang="zh-TW" dirty="0" smtClean="0"/>
              <a:t>MHR=220-</a:t>
            </a:r>
            <a:r>
              <a:rPr lang="zh-TW" altLang="en-US" dirty="0" smtClean="0"/>
              <a:t>年齡</a:t>
            </a:r>
            <a:endParaRPr lang="en-US" altLang="zh-TW" dirty="0" smtClean="0"/>
          </a:p>
          <a:p>
            <a:r>
              <a:rPr lang="zh-TW" altLang="en-US" dirty="0"/>
              <a:t>中等強度</a:t>
            </a:r>
            <a:r>
              <a:rPr lang="zh-TW" altLang="en-US" dirty="0" smtClean="0"/>
              <a:t>運動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60~80% MHR</a:t>
            </a:r>
          </a:p>
          <a:p>
            <a:r>
              <a:rPr lang="zh-TW" altLang="en-US" dirty="0" smtClean="0"/>
              <a:t>低強度運動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&lt;</a:t>
            </a:r>
            <a:r>
              <a:rPr lang="zh-TW" altLang="en-US" dirty="0" smtClean="0"/>
              <a:t> </a:t>
            </a:r>
            <a:r>
              <a:rPr lang="en-US" altLang="zh-TW" dirty="0" smtClean="0"/>
              <a:t>60%, MHR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適度飲酒 </a:t>
            </a:r>
            <a:r>
              <a:rPr lang="en-US" altLang="zh-TW" dirty="0" smtClean="0"/>
              <a:t>?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一杯或一單位酒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14g</a:t>
            </a:r>
            <a:r>
              <a:rPr lang="zh-TW" altLang="en-US" dirty="0" smtClean="0"/>
              <a:t>酒精</a:t>
            </a:r>
            <a:r>
              <a:rPr lang="en-US" altLang="zh-TW" dirty="0" smtClean="0"/>
              <a:t>=18ml=0.6 ounce</a:t>
            </a:r>
          </a:p>
          <a:p>
            <a:pPr lvl="1"/>
            <a:r>
              <a:rPr lang="en-US" altLang="zh-TW" dirty="0" smtClean="0"/>
              <a:t>5% </a:t>
            </a:r>
            <a:r>
              <a:rPr lang="zh-TW" altLang="en-US" dirty="0" smtClean="0"/>
              <a:t>啤酒</a:t>
            </a:r>
            <a:r>
              <a:rPr lang="en-US" altLang="zh-TW" dirty="0" smtClean="0"/>
              <a:t> 355ml = 12% </a:t>
            </a:r>
            <a:r>
              <a:rPr lang="zh-TW" altLang="en-US" dirty="0" smtClean="0"/>
              <a:t>葡萄酒 </a:t>
            </a:r>
            <a:r>
              <a:rPr lang="en-US" altLang="zh-TW" dirty="0" smtClean="0"/>
              <a:t>150ml</a:t>
            </a:r>
            <a:r>
              <a:rPr lang="zh-TW" altLang="en-US" dirty="0" smtClean="0"/>
              <a:t> </a:t>
            </a:r>
            <a:r>
              <a:rPr lang="en-US" altLang="zh-TW" dirty="0" smtClean="0"/>
              <a:t>=</a:t>
            </a:r>
            <a:r>
              <a:rPr lang="zh-TW" altLang="en-US" dirty="0" smtClean="0"/>
              <a:t> </a:t>
            </a:r>
            <a:r>
              <a:rPr lang="en-US" altLang="zh-TW" dirty="0" smtClean="0"/>
              <a:t>40% </a:t>
            </a:r>
            <a:r>
              <a:rPr lang="zh-TW" altLang="en-US" dirty="0" smtClean="0"/>
              <a:t>烈酒 </a:t>
            </a:r>
            <a:r>
              <a:rPr lang="en-US" altLang="zh-TW" dirty="0" smtClean="0"/>
              <a:t>45ml</a:t>
            </a:r>
          </a:p>
          <a:p>
            <a:r>
              <a:rPr lang="zh-TW" altLang="en-US" dirty="0" smtClean="0"/>
              <a:t>適度飲酒</a:t>
            </a:r>
            <a:r>
              <a:rPr lang="en-US" altLang="zh-TW" dirty="0" smtClean="0"/>
              <a:t>=</a:t>
            </a:r>
            <a:r>
              <a:rPr lang="zh-TW" altLang="en-US" dirty="0" smtClean="0"/>
              <a:t>中度飲酒</a:t>
            </a:r>
            <a:r>
              <a:rPr lang="en-US" altLang="zh-TW" dirty="0" smtClean="0"/>
              <a:t>:</a:t>
            </a:r>
            <a:r>
              <a:rPr lang="zh-TW" altLang="en-US" dirty="0" smtClean="0"/>
              <a:t> 男性每日少於二杯</a:t>
            </a:r>
            <a:r>
              <a:rPr lang="en-US" altLang="zh-TW" dirty="0" smtClean="0"/>
              <a:t>,</a:t>
            </a:r>
            <a:r>
              <a:rPr lang="zh-TW" altLang="en-US" dirty="0" smtClean="0"/>
              <a:t>女性每日少於一杯</a:t>
            </a:r>
            <a:endParaRPr lang="en-US" altLang="zh-TW" dirty="0" smtClean="0"/>
          </a:p>
          <a:p>
            <a:r>
              <a:rPr lang="zh-TW" altLang="en-US" dirty="0" smtClean="0"/>
              <a:t>適度飲酒減少心臟血管疾病機率與死亡率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紅酒比啤酒麥酒好</a:t>
            </a:r>
            <a:r>
              <a:rPr lang="en-US" altLang="zh-TW" dirty="0" smtClean="0"/>
              <a:t>?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/>
              <a:t>有</a:t>
            </a:r>
            <a:r>
              <a:rPr lang="zh-TW" altLang="en-US" dirty="0" smtClean="0"/>
              <a:t>高血壓糖尿病痛風高三酸高油脂乳癌大腸癌者不建議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常見的保健食品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銀杏</a:t>
            </a:r>
            <a:endParaRPr lang="en-US" altLang="zh-TW" dirty="0" smtClean="0"/>
          </a:p>
          <a:p>
            <a:r>
              <a:rPr lang="zh-TW" altLang="en-US" dirty="0" smtClean="0"/>
              <a:t>納豆</a:t>
            </a:r>
            <a:endParaRPr lang="en-US" altLang="zh-TW" dirty="0" smtClean="0"/>
          </a:p>
          <a:p>
            <a:r>
              <a:rPr lang="zh-TW" altLang="en-US" dirty="0" smtClean="0"/>
              <a:t>紅麴</a:t>
            </a:r>
            <a:endParaRPr lang="en-US" altLang="zh-TW" dirty="0" smtClean="0"/>
          </a:p>
          <a:p>
            <a:r>
              <a:rPr lang="en-US" altLang="zh-TW" dirty="0" smtClean="0"/>
              <a:t>Q-10</a:t>
            </a:r>
          </a:p>
          <a:p>
            <a:r>
              <a:rPr lang="zh-TW" altLang="en-US" dirty="0" smtClean="0"/>
              <a:t>葡萄糖胺</a:t>
            </a:r>
            <a:endParaRPr lang="en-US" altLang="zh-TW" dirty="0" smtClean="0"/>
          </a:p>
          <a:p>
            <a:r>
              <a:rPr lang="zh-TW" altLang="en-US" dirty="0" smtClean="0"/>
              <a:t>維他命 </a:t>
            </a:r>
            <a:r>
              <a:rPr lang="en-US" altLang="zh-TW" dirty="0" smtClean="0"/>
              <a:t>B</a:t>
            </a:r>
          </a:p>
          <a:p>
            <a:r>
              <a:rPr lang="zh-TW" altLang="en-US" dirty="0" smtClean="0"/>
              <a:t>維他命 </a:t>
            </a:r>
            <a:r>
              <a:rPr lang="en-US" altLang="zh-TW" dirty="0" smtClean="0"/>
              <a:t>E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咖啡可以喝嗎</a:t>
            </a:r>
            <a:r>
              <a:rPr lang="en-US" altLang="zh-TW" dirty="0" smtClean="0"/>
              <a:t>?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2012.05 </a:t>
            </a:r>
            <a:r>
              <a:rPr lang="zh-TW" altLang="en-US" dirty="0" smtClean="0"/>
              <a:t>新英格蘭醫學期刊</a:t>
            </a:r>
            <a:r>
              <a:rPr lang="en-US" altLang="zh-TW" dirty="0" smtClean="0"/>
              <a:t>:</a:t>
            </a:r>
            <a:r>
              <a:rPr lang="zh-TW" altLang="en-US" dirty="0" smtClean="0"/>
              <a:t> 喝咖啡會減低死亡率</a:t>
            </a:r>
            <a:r>
              <a:rPr lang="en-US" altLang="zh-TW" dirty="0" smtClean="0"/>
              <a:t>!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 smtClean="0"/>
              <a:t>咖啡會增加冠心症</a:t>
            </a:r>
            <a:r>
              <a:rPr lang="en-US" altLang="zh-TW" dirty="0" smtClean="0"/>
              <a:t>?</a:t>
            </a:r>
            <a:r>
              <a:rPr lang="zh-TW" altLang="en-US" dirty="0" smtClean="0"/>
              <a:t> 心律不整</a:t>
            </a:r>
            <a:r>
              <a:rPr lang="en-US" altLang="zh-TW" dirty="0" smtClean="0"/>
              <a:t>?</a:t>
            </a:r>
            <a:r>
              <a:rPr lang="zh-TW" altLang="en-US" dirty="0" smtClean="0"/>
              <a:t> 血壓</a:t>
            </a:r>
            <a:r>
              <a:rPr lang="en-US" altLang="zh-TW" dirty="0" smtClean="0"/>
              <a:t>?</a:t>
            </a:r>
            <a:r>
              <a:rPr lang="zh-TW" altLang="en-US" dirty="0" smtClean="0"/>
              <a:t> 失眠</a:t>
            </a:r>
            <a:r>
              <a:rPr lang="en-US" altLang="zh-TW" dirty="0" smtClean="0"/>
              <a:t>?</a:t>
            </a:r>
            <a:r>
              <a:rPr lang="zh-TW" altLang="en-US" dirty="0" smtClean="0"/>
              <a:t> </a:t>
            </a:r>
            <a:r>
              <a:rPr lang="en-US" altLang="zh-TW" dirty="0" smtClean="0"/>
              <a:t>…..</a:t>
            </a:r>
          </a:p>
          <a:p>
            <a:r>
              <a:rPr lang="zh-TW" altLang="en-US" dirty="0" smtClean="0"/>
              <a:t>目前咖啡對於人體的優缺點沒有定論</a:t>
            </a:r>
            <a:r>
              <a:rPr lang="en-US" altLang="zh-TW" dirty="0" smtClean="0"/>
              <a:t>!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 smtClean="0"/>
              <a:t>適當飲用</a:t>
            </a:r>
            <a:r>
              <a:rPr lang="en-US" altLang="zh-TW" dirty="0" smtClean="0"/>
              <a:t>,</a:t>
            </a:r>
            <a:r>
              <a:rPr lang="zh-TW" altLang="en-US" dirty="0" smtClean="0"/>
              <a:t>切忌貪多</a:t>
            </a:r>
            <a:r>
              <a:rPr lang="en-US" altLang="zh-TW" dirty="0" smtClean="0"/>
              <a:t>!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305800" cy="1143000"/>
          </a:xfrm>
        </p:spPr>
        <p:txBody>
          <a:bodyPr/>
          <a:lstStyle/>
          <a:p>
            <a:r>
              <a:rPr lang="zh-TW" altLang="en-US" dirty="0" smtClean="0"/>
              <a:t>死神與稅無法避免</a:t>
            </a:r>
            <a:endParaRPr lang="zh-TW" altLang="en-US" dirty="0"/>
          </a:p>
        </p:txBody>
      </p:sp>
      <p:pic>
        <p:nvPicPr>
          <p:cNvPr id="39938" name="Picture 2" descr="http://t3.gstatic.com/images?q=tbn:ANd9GcQonfamAaYu-GibVIVHtDV1Qe17MmvD7kn4qbT6yHZLoWzitthuwcUk0PcT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068960"/>
            <a:ext cx="3116877" cy="3371774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683568" y="1268760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zh-TW" altLang="en-US" sz="3200" dirty="0" smtClean="0"/>
              <a:t>活</a:t>
            </a:r>
            <a:r>
              <a:rPr lang="zh-TW" altLang="en-US" sz="3200" dirty="0" smtClean="0"/>
              <a:t>得</a:t>
            </a:r>
            <a:r>
              <a:rPr lang="zh-TW" altLang="en-US" sz="3200" dirty="0" smtClean="0"/>
              <a:t>健康比活得久重要</a:t>
            </a:r>
            <a:endParaRPr lang="en-US" altLang="zh-TW" sz="3200" dirty="0" smtClean="0"/>
          </a:p>
          <a:p>
            <a:pPr marL="514350" indent="-514350">
              <a:buAutoNum type="arabicPeriod"/>
            </a:pPr>
            <a:r>
              <a:rPr lang="zh-TW" altLang="en-US" sz="3200" dirty="0" smtClean="0"/>
              <a:t>能預防早預防 能治療早治療</a:t>
            </a:r>
            <a:r>
              <a:rPr lang="zh-TW" altLang="en-US" sz="3200" dirty="0" smtClean="0"/>
              <a:t>　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謝謝聆聽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6000" dirty="0" smtClean="0"/>
              <a:t>Q</a:t>
            </a:r>
            <a:r>
              <a:rPr lang="zh-TW" altLang="en-US" sz="6000" dirty="0" smtClean="0"/>
              <a:t>  </a:t>
            </a:r>
            <a:r>
              <a:rPr lang="en-US" altLang="zh-TW" sz="6000" dirty="0" smtClean="0"/>
              <a:t>and A </a:t>
            </a:r>
            <a:endParaRPr lang="zh-TW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誰會是下一個 </a:t>
            </a:r>
            <a:r>
              <a:rPr lang="en-US" altLang="zh-TW" dirty="0" smtClean="0"/>
              <a:t>?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pic>
        <p:nvPicPr>
          <p:cNvPr id="27650" name="Picture 2" descr="http://big5.huaxia.com/tslj/zjts/images/lx221341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2381250" cy="2453258"/>
          </a:xfrm>
          <a:prstGeom prst="rect">
            <a:avLst/>
          </a:prstGeom>
          <a:noFill/>
        </p:spPr>
      </p:pic>
      <p:pic>
        <p:nvPicPr>
          <p:cNvPr id="27652" name="Picture 4" descr="http://mag.udn.com/magimages/24/PROJ_ARTICLE/159_3522/f_12501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8840"/>
            <a:ext cx="2448272" cy="2592288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1043608" y="472514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/>
              <a:t>冰凍三尺  非一日之寒 </a:t>
            </a:r>
            <a:r>
              <a:rPr lang="en-US" altLang="zh-TW" sz="2800" dirty="0" smtClean="0"/>
              <a:t>!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代謝症候群</a:t>
            </a:r>
            <a:r>
              <a:rPr lang="en-US" altLang="zh-TW" dirty="0" smtClean="0"/>
              <a:t>-</a:t>
            </a:r>
            <a:r>
              <a:rPr lang="zh-TW" altLang="en-US" dirty="0" smtClean="0"/>
              <a:t>定義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腹圍肥胖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男性腹圍</a:t>
            </a:r>
            <a:r>
              <a:rPr lang="en-US" altLang="zh-TW" dirty="0" smtClean="0"/>
              <a:t>≥ 90 cm </a:t>
            </a:r>
            <a:r>
              <a:rPr lang="zh-TW" altLang="en-US" dirty="0" smtClean="0"/>
              <a:t>女性</a:t>
            </a:r>
            <a:r>
              <a:rPr lang="en-US" altLang="zh-TW" dirty="0" smtClean="0"/>
              <a:t> ≥ 88 cm </a:t>
            </a:r>
          </a:p>
          <a:p>
            <a:r>
              <a:rPr lang="zh-TW" altLang="en-US" dirty="0" smtClean="0"/>
              <a:t>三酸甘油脂 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 </a:t>
            </a:r>
            <a:r>
              <a:rPr lang="en-US" altLang="zh-TW" dirty="0" smtClean="0"/>
              <a:t>(150 mg/dl)</a:t>
            </a:r>
          </a:p>
          <a:p>
            <a:r>
              <a:rPr lang="zh-TW" altLang="en-US" dirty="0"/>
              <a:t>高密度</a:t>
            </a:r>
            <a:r>
              <a:rPr lang="zh-TW" altLang="en-US" dirty="0" smtClean="0"/>
              <a:t>膽固醇 </a:t>
            </a:r>
            <a:r>
              <a:rPr lang="en-US" altLang="zh-TW" dirty="0" smtClean="0"/>
              <a:t>HDL-C &lt; 40 mg/</a:t>
            </a:r>
            <a:r>
              <a:rPr lang="en-US" altLang="zh-TW" dirty="0" err="1" smtClean="0"/>
              <a:t>dL</a:t>
            </a:r>
            <a:r>
              <a:rPr lang="en-US" altLang="zh-TW" dirty="0" smtClean="0"/>
              <a:t> (</a:t>
            </a:r>
            <a:r>
              <a:rPr lang="zh-TW" altLang="en-US" dirty="0" smtClean="0"/>
              <a:t>男性</a:t>
            </a:r>
            <a:r>
              <a:rPr lang="en-US" altLang="zh-TW" dirty="0" smtClean="0"/>
              <a:t>), &lt; 50 mg/</a:t>
            </a:r>
            <a:r>
              <a:rPr lang="en-US" altLang="zh-TW" dirty="0" err="1" smtClean="0"/>
              <a:t>dL</a:t>
            </a:r>
            <a:r>
              <a:rPr lang="en-US" altLang="zh-TW" dirty="0" smtClean="0"/>
              <a:t> (</a:t>
            </a:r>
            <a:r>
              <a:rPr lang="zh-TW" altLang="en-US" dirty="0" smtClean="0"/>
              <a:t>女性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血壓</a:t>
            </a:r>
            <a:r>
              <a:rPr lang="en-US" altLang="zh-TW" dirty="0" smtClean="0"/>
              <a:t> ≥ 130/85 mmHg</a:t>
            </a:r>
          </a:p>
          <a:p>
            <a:r>
              <a:rPr lang="zh-TW" altLang="en-US" dirty="0"/>
              <a:t>空腹</a:t>
            </a:r>
            <a:r>
              <a:rPr lang="zh-TW" altLang="en-US" dirty="0" smtClean="0"/>
              <a:t>血糖 </a:t>
            </a:r>
            <a:r>
              <a:rPr lang="en-US" altLang="zh-TW" dirty="0" smtClean="0"/>
              <a:t>≥  (100 mg/dl)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代謝症候群危險因子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壓力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不</a:t>
            </a:r>
            <a:r>
              <a:rPr lang="zh-TW" altLang="en-US" dirty="0" smtClean="0">
                <a:solidFill>
                  <a:srgbClr val="FF0000"/>
                </a:solidFill>
              </a:rPr>
              <a:t>運動</a:t>
            </a:r>
            <a:r>
              <a:rPr lang="en-US" altLang="zh-TW" dirty="0" smtClean="0">
                <a:solidFill>
                  <a:srgbClr val="FF0000"/>
                </a:solidFill>
              </a:rPr>
              <a:t>,</a:t>
            </a:r>
            <a:r>
              <a:rPr lang="zh-TW" altLang="en-US" dirty="0" smtClean="0">
                <a:solidFill>
                  <a:srgbClr val="FF0000"/>
                </a:solidFill>
              </a:rPr>
              <a:t> 辦公室工作型態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飲食習慣</a:t>
            </a:r>
            <a:r>
              <a:rPr lang="zh-TW" altLang="en-US" dirty="0" smtClean="0">
                <a:solidFill>
                  <a:srgbClr val="FF0000"/>
                </a:solidFill>
              </a:rPr>
              <a:t>改變 </a:t>
            </a:r>
            <a:r>
              <a:rPr lang="en-US" altLang="zh-TW" dirty="0" smtClean="0">
                <a:solidFill>
                  <a:srgbClr val="FF0000"/>
                </a:solidFill>
              </a:rPr>
              <a:t>!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肥胖</a:t>
            </a:r>
            <a:r>
              <a:rPr lang="zh-TW" altLang="en-US" dirty="0" smtClean="0">
                <a:solidFill>
                  <a:srgbClr val="FF0000"/>
                </a:solidFill>
              </a:rPr>
              <a:t>患者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老化</a:t>
            </a:r>
            <a:r>
              <a:rPr lang="en-US" altLang="zh-TW" dirty="0" smtClean="0"/>
              <a:t>……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代謝症候群的不良影響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血管硬化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高血壓</a:t>
            </a:r>
            <a:r>
              <a:rPr lang="en-US" altLang="zh-TW" dirty="0" smtClean="0"/>
              <a:t>,</a:t>
            </a:r>
            <a:r>
              <a:rPr lang="zh-TW" altLang="en-US" dirty="0" smtClean="0"/>
              <a:t> 心肌梗塞</a:t>
            </a:r>
            <a:r>
              <a:rPr lang="en-US" altLang="zh-TW" dirty="0" smtClean="0"/>
              <a:t>,</a:t>
            </a:r>
            <a:r>
              <a:rPr lang="zh-TW" altLang="en-US" dirty="0" smtClean="0"/>
              <a:t> 中風</a:t>
            </a:r>
            <a:r>
              <a:rPr lang="en-US" altLang="zh-TW" dirty="0" smtClean="0"/>
              <a:t>, </a:t>
            </a:r>
            <a:r>
              <a:rPr lang="zh-TW" altLang="en-US" dirty="0" smtClean="0"/>
              <a:t>周邊動脈阻塞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出現心血管事件表示血管硬化已有相當程度</a:t>
            </a:r>
            <a:endParaRPr lang="en-US" altLang="zh-TW" dirty="0" smtClean="0"/>
          </a:p>
          <a:p>
            <a:r>
              <a:rPr lang="zh-TW" altLang="en-US" dirty="0"/>
              <a:t>糖尿病</a:t>
            </a:r>
            <a:endParaRPr lang="en-US" altLang="zh-TW" dirty="0" smtClean="0"/>
          </a:p>
          <a:p>
            <a:r>
              <a:rPr lang="zh-TW" altLang="en-US" dirty="0" smtClean="0"/>
              <a:t>慢性腎臟病</a:t>
            </a:r>
            <a:endParaRPr lang="en-US" altLang="zh-TW" dirty="0" smtClean="0"/>
          </a:p>
          <a:p>
            <a:r>
              <a:rPr lang="zh-TW" altLang="en-US" dirty="0"/>
              <a:t>脂肪</a:t>
            </a:r>
            <a:r>
              <a:rPr lang="zh-TW" altLang="en-US" dirty="0" smtClean="0"/>
              <a:t>肝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dirty="0" smtClean="0"/>
              <a:t>血管如何老化 </a:t>
            </a:r>
            <a:r>
              <a:rPr lang="en-US" altLang="zh-TW" dirty="0" smtClean="0"/>
              <a:t>?</a:t>
            </a:r>
            <a:r>
              <a:rPr lang="zh-TW" altLang="en-US" dirty="0" smtClean="0"/>
              <a:t> 粥狀動脈硬化 </a:t>
            </a:r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Font typeface="Times" pitchFamily="18" charset="0"/>
              <a:buNone/>
            </a:pPr>
            <a:r>
              <a:rPr lang="zh-TW" altLang="en-US" sz="3600" b="1" smtClean="0">
                <a:solidFill>
                  <a:srgbClr val="FF3300"/>
                </a:solidFill>
                <a:latin typeface="新細明體" charset="-120"/>
              </a:rPr>
              <a:t>動 脈 粥 狀 硬 化</a:t>
            </a:r>
          </a:p>
          <a:p>
            <a:endParaRPr lang="zh-TW" altLang="en-US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F7D043-4FA8-420E-B63B-E01D716554A9}" type="slidenum">
              <a:rPr lang="zh-TW" altLang="en-US" smtClean="0"/>
              <a:pPr/>
              <a:t>7</a:t>
            </a:fld>
            <a:endParaRPr lang="en-US" altLang="zh-TW" smtClean="0"/>
          </a:p>
        </p:txBody>
      </p:sp>
      <p:pic>
        <p:nvPicPr>
          <p:cNvPr id="5" name="Picture 4" descr="Atheroscler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80928"/>
            <a:ext cx="4291012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高血壓定義與分期</a:t>
            </a:r>
            <a:endParaRPr lang="zh-TW" altLang="en-US" dirty="0"/>
          </a:p>
        </p:txBody>
      </p:sp>
      <p:pic>
        <p:nvPicPr>
          <p:cNvPr id="4" name="Picture 5" descr="分類表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542573" cy="329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06375"/>
            <a:ext cx="7772400" cy="533400"/>
          </a:xfrm>
        </p:spPr>
        <p:txBody>
          <a:bodyPr>
            <a:noAutofit/>
          </a:bodyPr>
          <a:lstStyle/>
          <a:p>
            <a:r>
              <a:rPr lang="zh-TW" altLang="en-US" dirty="0" smtClean="0"/>
              <a:t>血壓高的症狀？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>
          <a:xfrm>
            <a:off x="427038" y="1143000"/>
            <a:ext cx="7772400" cy="5303838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zh-TW" altLang="en-US" b="0" dirty="0" smtClean="0"/>
              <a:t>常常沒有任何症狀</a:t>
            </a:r>
          </a:p>
          <a:p>
            <a:pPr>
              <a:buFontTx/>
              <a:buChar char="•"/>
            </a:pPr>
            <a:r>
              <a:rPr lang="zh-TW" altLang="en-US" dirty="0" smtClean="0">
                <a:solidFill>
                  <a:schemeClr val="accent2"/>
                </a:solidFill>
              </a:rPr>
              <a:t>氣促</a:t>
            </a:r>
            <a:r>
              <a:rPr lang="zh-TW" altLang="en-US" dirty="0">
                <a:solidFill>
                  <a:schemeClr val="accent2"/>
                </a:solidFill>
              </a:rPr>
              <a:t> </a:t>
            </a:r>
            <a:r>
              <a:rPr lang="en-US" altLang="zh-TW" dirty="0" smtClean="0">
                <a:solidFill>
                  <a:schemeClr val="accent2"/>
                </a:solidFill>
              </a:rPr>
              <a:t>, </a:t>
            </a:r>
            <a:r>
              <a:rPr lang="zh-TW" altLang="en-US" dirty="0" smtClean="0">
                <a:solidFill>
                  <a:schemeClr val="accent2"/>
                </a:solidFill>
              </a:rPr>
              <a:t>胸悶</a:t>
            </a:r>
            <a:r>
              <a:rPr lang="en-US" altLang="zh-TW" dirty="0">
                <a:solidFill>
                  <a:schemeClr val="accent2"/>
                </a:solidFill>
              </a:rPr>
              <a:t> </a:t>
            </a:r>
            <a:r>
              <a:rPr lang="en-US" altLang="zh-TW" dirty="0" smtClean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zh-TW" altLang="en-US" dirty="0" smtClean="0">
                <a:solidFill>
                  <a:schemeClr val="accent2"/>
                </a:solidFill>
                <a:sym typeface="Wingdings" pitchFamily="2" charset="2"/>
              </a:rPr>
              <a:t>心臟肥大</a:t>
            </a:r>
            <a:r>
              <a:rPr lang="en-US" altLang="zh-TW" dirty="0" smtClean="0">
                <a:solidFill>
                  <a:schemeClr val="accent2"/>
                </a:solidFill>
                <a:sym typeface="Wingdings" pitchFamily="2" charset="2"/>
              </a:rPr>
              <a:t>, </a:t>
            </a:r>
            <a:r>
              <a:rPr lang="zh-TW" altLang="en-US" dirty="0" smtClean="0">
                <a:solidFill>
                  <a:schemeClr val="accent2"/>
                </a:solidFill>
                <a:sym typeface="Wingdings" pitchFamily="2" charset="2"/>
              </a:rPr>
              <a:t>心肌缺氧</a:t>
            </a:r>
            <a:endParaRPr lang="en-US" altLang="zh-TW" dirty="0" smtClean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US" altLang="zh-TW" dirty="0" smtClean="0">
                <a:solidFill>
                  <a:schemeClr val="accent2"/>
                </a:solidFill>
              </a:rPr>
              <a:t> </a:t>
            </a:r>
            <a:r>
              <a:rPr lang="zh-TW" altLang="en-US" dirty="0" smtClean="0">
                <a:solidFill>
                  <a:schemeClr val="accent2"/>
                </a:solidFill>
              </a:rPr>
              <a:t>頸部僵硬</a:t>
            </a:r>
            <a:r>
              <a:rPr lang="en-US" altLang="zh-TW" dirty="0" smtClean="0">
                <a:solidFill>
                  <a:schemeClr val="accent2"/>
                </a:solidFill>
              </a:rPr>
              <a:t>, </a:t>
            </a:r>
            <a:r>
              <a:rPr lang="zh-TW" altLang="en-US" dirty="0" smtClean="0">
                <a:solidFill>
                  <a:schemeClr val="accent2"/>
                </a:solidFill>
              </a:rPr>
              <a:t>頭昏</a:t>
            </a:r>
            <a:r>
              <a:rPr lang="en-US" altLang="zh-TW" dirty="0" smtClean="0">
                <a:solidFill>
                  <a:schemeClr val="accent2"/>
                </a:solidFill>
              </a:rPr>
              <a:t>, </a:t>
            </a:r>
            <a:r>
              <a:rPr lang="zh-TW" altLang="en-US" dirty="0" smtClean="0">
                <a:solidFill>
                  <a:schemeClr val="accent2"/>
                </a:solidFill>
              </a:rPr>
              <a:t>智力下降 </a:t>
            </a:r>
            <a:r>
              <a:rPr lang="en-US" altLang="zh-TW" dirty="0" smtClean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zh-TW" altLang="en-US" dirty="0" smtClean="0">
                <a:solidFill>
                  <a:schemeClr val="accent2"/>
                </a:solidFill>
                <a:sym typeface="Wingdings" pitchFamily="2" charset="2"/>
              </a:rPr>
              <a:t>腦部血管阻塞</a:t>
            </a:r>
            <a:endParaRPr lang="en-US" altLang="zh-TW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zh-TW" altLang="en-US" dirty="0" smtClean="0">
                <a:solidFill>
                  <a:schemeClr val="accent2"/>
                </a:solidFill>
              </a:rPr>
              <a:t> 視力模糊 </a:t>
            </a:r>
            <a:r>
              <a:rPr lang="en-US" altLang="zh-TW" dirty="0" smtClean="0">
                <a:solidFill>
                  <a:schemeClr val="accent2"/>
                </a:solidFill>
                <a:sym typeface="Wingdings" pitchFamily="2" charset="2"/>
              </a:rPr>
              <a:t></a:t>
            </a:r>
            <a:r>
              <a:rPr lang="zh-TW" altLang="en-US" dirty="0" smtClean="0">
                <a:solidFill>
                  <a:schemeClr val="accent2"/>
                </a:solidFill>
                <a:sym typeface="Wingdings" pitchFamily="2" charset="2"/>
              </a:rPr>
              <a:t> 視網膜出血</a:t>
            </a:r>
            <a:endParaRPr lang="en-US" altLang="zh-TW" dirty="0" smtClean="0">
              <a:solidFill>
                <a:schemeClr val="accent2"/>
              </a:solidFill>
            </a:endParaRPr>
          </a:p>
        </p:txBody>
      </p:sp>
      <p:pic>
        <p:nvPicPr>
          <p:cNvPr id="19460" name="Picture 4" descr="黃老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645024"/>
            <a:ext cx="2666126" cy="282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501</TotalTime>
  <Words>985</Words>
  <Application>Microsoft Office PowerPoint</Application>
  <PresentationFormat>如螢幕大小 (4:3)</PresentationFormat>
  <Paragraphs>127</Paragraphs>
  <Slides>27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流線</vt:lpstr>
      <vt:lpstr>企業家的心臟血管疾病預防與治療</vt:lpstr>
      <vt:lpstr>自我介紹-林俊忠</vt:lpstr>
      <vt:lpstr>誰會是下一個 ? </vt:lpstr>
      <vt:lpstr>代謝症候群-定義</vt:lpstr>
      <vt:lpstr>代謝症候群危險因子</vt:lpstr>
      <vt:lpstr>代謝症候群的不良影響</vt:lpstr>
      <vt:lpstr>血管如何老化 ? 粥狀動脈硬化 </vt:lpstr>
      <vt:lpstr>高血壓定義與分期</vt:lpstr>
      <vt:lpstr>血壓高的症狀？</vt:lpstr>
      <vt:lpstr>高血壓的不良影響</vt:lpstr>
      <vt:lpstr>羅斯福就是典型案例</vt:lpstr>
      <vt:lpstr>心絞痛及心肌梗塞</vt:lpstr>
      <vt:lpstr>血管阻塞-慢性斑塊與急性血栓</vt:lpstr>
      <vt:lpstr>心導管與支架置放</vt:lpstr>
      <vt:lpstr>腦中風</vt:lpstr>
      <vt:lpstr>心房顫動</vt:lpstr>
      <vt:lpstr>頸動脈支架置放術</vt:lpstr>
      <vt:lpstr>過勞死 !</vt:lpstr>
      <vt:lpstr>(心因性)猝死</vt:lpstr>
      <vt:lpstr>如何保養? </vt:lpstr>
      <vt:lpstr>得舒飲食</vt:lpstr>
      <vt:lpstr>運動處方</vt:lpstr>
      <vt:lpstr>適度飲酒 ? </vt:lpstr>
      <vt:lpstr>常見的保健食品</vt:lpstr>
      <vt:lpstr>咖啡可以喝嗎? </vt:lpstr>
      <vt:lpstr>死神與稅無法避免</vt:lpstr>
      <vt:lpstr>謝謝聆聽</vt:lpstr>
    </vt:vector>
  </TitlesOfParts>
  <Company>Quanta Computer Corp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中年常見心血管疾病</dc:title>
  <dc:creator>QuantaUser</dc:creator>
  <cp:lastModifiedBy>QuantaUser</cp:lastModifiedBy>
  <cp:revision>67</cp:revision>
  <dcterms:created xsi:type="dcterms:W3CDTF">2012-06-07T00:37:40Z</dcterms:created>
  <dcterms:modified xsi:type="dcterms:W3CDTF">2012-10-05T07:08:25Z</dcterms:modified>
</cp:coreProperties>
</file>