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696" r:id="rId3"/>
    <p:sldMasterId id="2147483713" r:id="rId4"/>
  </p:sldMasterIdLst>
  <p:notesMasterIdLst>
    <p:notesMasterId r:id="rId39"/>
  </p:notesMasterIdLst>
  <p:sldIdLst>
    <p:sldId id="305" r:id="rId5"/>
    <p:sldId id="415" r:id="rId6"/>
    <p:sldId id="417" r:id="rId7"/>
    <p:sldId id="409" r:id="rId8"/>
    <p:sldId id="410" r:id="rId9"/>
    <p:sldId id="306" r:id="rId10"/>
    <p:sldId id="412" r:id="rId11"/>
    <p:sldId id="413" r:id="rId12"/>
    <p:sldId id="414" r:id="rId13"/>
    <p:sldId id="416" r:id="rId14"/>
    <p:sldId id="313" r:id="rId15"/>
    <p:sldId id="407" r:id="rId16"/>
    <p:sldId id="418" r:id="rId17"/>
    <p:sldId id="419" r:id="rId18"/>
    <p:sldId id="344" r:id="rId19"/>
    <p:sldId id="355" r:id="rId20"/>
    <p:sldId id="337" r:id="rId21"/>
    <p:sldId id="338" r:id="rId22"/>
    <p:sldId id="339" r:id="rId23"/>
    <p:sldId id="322" r:id="rId24"/>
    <p:sldId id="324" r:id="rId25"/>
    <p:sldId id="326" r:id="rId26"/>
    <p:sldId id="424" r:id="rId27"/>
    <p:sldId id="328" r:id="rId28"/>
    <p:sldId id="384" r:id="rId29"/>
    <p:sldId id="420" r:id="rId30"/>
    <p:sldId id="393" r:id="rId31"/>
    <p:sldId id="394" r:id="rId32"/>
    <p:sldId id="379" r:id="rId33"/>
    <p:sldId id="377" r:id="rId34"/>
    <p:sldId id="421" r:id="rId35"/>
    <p:sldId id="422" r:id="rId36"/>
    <p:sldId id="423" r:id="rId37"/>
    <p:sldId id="354" r:id="rId38"/>
  </p:sldIdLst>
  <p:sldSz cx="9144000" cy="6858000" type="screen4x3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00"/>
    <a:srgbClr val="0000FF"/>
    <a:srgbClr val="FF00FF"/>
    <a:srgbClr val="CC3399"/>
    <a:srgbClr val="D60093"/>
    <a:srgbClr val="FF3399"/>
    <a:srgbClr val="FF0066"/>
    <a:srgbClr val="FF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18" autoAdjust="0"/>
  </p:normalViewPr>
  <p:slideViewPr>
    <p:cSldViewPr showGuides="1">
      <p:cViewPr varScale="1">
        <p:scale>
          <a:sx n="105" d="100"/>
          <a:sy n="105" d="100"/>
        </p:scale>
        <p:origin x="-171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1CA59-D7B1-4C5F-9675-2A5307092A74}" type="datetimeFigureOut">
              <a:rPr lang="zh-TW" altLang="en-US" smtClean="0"/>
              <a:pPr/>
              <a:t>2014/6/18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BBCE5-4929-4FC0-9FDA-5201B26F43C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031786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49689" y="9428163"/>
            <a:ext cx="2946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30" tIns="45565" rIns="91130" bIns="45565" anchor="b"/>
          <a:lstStyle/>
          <a:p>
            <a:pPr algn="r" defTabSz="876235"/>
            <a:fld id="{5428D36E-E6E1-4518-869F-64F02B5A3B96}" type="slidenum">
              <a:rPr lang="zh-TW" altLang="en-US" sz="1200">
                <a:ea typeface="新細明體" pitchFamily="18" charset="-120"/>
              </a:rPr>
              <a:pPr algn="r" defTabSz="876235"/>
              <a:t>11</a:t>
            </a:fld>
            <a:endParaRPr lang="en-US" altLang="zh-TW" sz="1200" dirty="0">
              <a:ea typeface="新細明體" pitchFamily="18" charset="-12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9350" cy="3719512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6"/>
            <a:ext cx="4984750" cy="4468813"/>
          </a:xfrm>
          <a:noFill/>
          <a:ln/>
        </p:spPr>
        <p:txBody>
          <a:bodyPr lIns="91130" tIns="45565" rIns="91130" bIns="45565"/>
          <a:lstStyle/>
          <a:p>
            <a:endParaRPr lang="zh-TW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7713"/>
            <a:ext cx="4959350" cy="3719512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6463"/>
            <a:ext cx="5438775" cy="4464050"/>
          </a:xfrm>
          <a:noFill/>
          <a:ln/>
        </p:spPr>
        <p:txBody>
          <a:bodyPr lIns="91763" tIns="45881" rIns="91763" bIns="45881"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 txBox="1">
            <a:spLocks noGrp="1" noChangeArrowheads="1"/>
          </p:cNvSpPr>
          <p:nvPr/>
        </p:nvSpPr>
        <p:spPr bwMode="auto">
          <a:xfrm>
            <a:off x="3849689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29" tIns="45565" rIns="91129" bIns="45565" anchor="b"/>
          <a:lstStyle/>
          <a:p>
            <a:pPr algn="r" defTabSz="877823"/>
            <a:fld id="{7C1FA354-A124-4601-A9E0-26F9692421C1}" type="slidenum">
              <a:rPr kumimoji="1" lang="zh-TW" altLang="en-US" sz="1200">
                <a:ea typeface="新細明體" pitchFamily="18" charset="-120"/>
              </a:rPr>
              <a:pPr algn="r" defTabSz="877823"/>
              <a:t>19</a:t>
            </a:fld>
            <a:endParaRPr kumimoji="1" lang="en-US" altLang="zh-TW" sz="1200" dirty="0">
              <a:ea typeface="新細明體" pitchFamily="18" charset="-12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7713"/>
            <a:ext cx="4959350" cy="3719512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6"/>
            <a:ext cx="4984750" cy="4467225"/>
          </a:xfrm>
          <a:noFill/>
          <a:ln/>
        </p:spPr>
        <p:txBody>
          <a:bodyPr lIns="91129" tIns="45565" rIns="91129" bIns="45565"/>
          <a:lstStyle/>
          <a:p>
            <a:endParaRPr lang="zh-TW" altLang="zh-TW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49689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29" tIns="45565" rIns="91129" bIns="45565" anchor="b"/>
          <a:lstStyle/>
          <a:p>
            <a:pPr algn="r" defTabSz="877823"/>
            <a:fld id="{AD9290F2-1363-4F69-BF3A-6F5AE98D0375}" type="slidenum">
              <a:rPr kumimoji="1" lang="zh-TW" altLang="en-US" sz="1200">
                <a:ea typeface="新細明體" pitchFamily="18" charset="-120"/>
              </a:rPr>
              <a:pPr algn="r" defTabSz="877823"/>
              <a:t>20</a:t>
            </a:fld>
            <a:endParaRPr kumimoji="1" lang="en-US" altLang="zh-TW" sz="1200" dirty="0">
              <a:ea typeface="新細明體" pitchFamily="18" charset="-12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7713"/>
            <a:ext cx="4959350" cy="3719512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6"/>
            <a:ext cx="4984750" cy="4467225"/>
          </a:xfrm>
          <a:noFill/>
          <a:ln/>
        </p:spPr>
        <p:txBody>
          <a:bodyPr lIns="91129" tIns="45565" rIns="91129" bIns="45565"/>
          <a:lstStyle/>
          <a:p>
            <a:endParaRPr lang="zh-TW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115DB-0B13-495E-ACFE-7F6A390BCE02}" type="datetime1">
              <a:rPr lang="zh-TW" altLang="en-US" smtClean="0"/>
              <a:pPr/>
              <a:t>2014/6/18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026" name="Picture 2" descr="D:\Tereza's\國研院\標誌應用系統_標案\應用設計修改\定稿_簡報版型\130419-國家實驗研究院-簡報元素-0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" y="0"/>
            <a:ext cx="9144000" cy="685776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7C1C-1B99-46B1-AD40-D788836FF8CC}" type="datetime1">
              <a:rPr lang="zh-TW" altLang="en-US" smtClean="0"/>
              <a:pPr/>
              <a:t>2014/6/18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6588224" y="0"/>
            <a:ext cx="2555776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BE12-7382-4849-86D8-F6AF7F12D6C1}" type="datetime1">
              <a:rPr lang="zh-TW" altLang="en-US" smtClean="0"/>
              <a:pPr/>
              <a:t>2014/6/18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356C-60E4-4C8C-9530-0FE00153F3B6}" type="datetime1">
              <a:rPr lang="zh-TW" altLang="en-US" smtClean="0"/>
              <a:pPr/>
              <a:t>2014/6/18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B8AFA-7466-46D3-8174-8C302B6769C0}" type="datetime1">
              <a:rPr lang="zh-TW" altLang="en-US" smtClean="0"/>
              <a:pPr/>
              <a:t>2014/6/18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A7E4-5D6A-4654-9381-E56D82AD7438}" type="datetime1">
              <a:rPr lang="zh-TW" altLang="en-US" smtClean="0"/>
              <a:pPr/>
              <a:t>2014/6/18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Tereza's\國研院\標誌應用系統_標案\應用設計修改\定稿_簡報版型\十一中心首頁_中英文版本\英文\簡報給檔-17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" y="240"/>
            <a:ext cx="9144000" cy="685776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9683E-EC35-4903-841E-48A89F74394F}" type="datetime1">
              <a:rPr lang="zh-TW" altLang="en-US" smtClean="0"/>
              <a:pPr/>
              <a:t>2014/6/18</a:t>
            </a:fld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Tereza's\國研院\標誌應用系統_標案\應用設計修改\定稿_簡報版型\院本部_有核心價值版\英文\簡報給檔-主題頁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0"/>
            <a:ext cx="9144000" cy="685776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71800" y="2708920"/>
            <a:ext cx="5997352" cy="1143000"/>
          </a:xfrm>
        </p:spPr>
        <p:txBody>
          <a:bodyPr/>
          <a:lstStyle>
            <a:lvl1pPr>
              <a:defRPr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67724" t="23800" r="20070" b="65700"/>
          <a:stretch>
            <a:fillRect/>
          </a:stretch>
        </p:blipFill>
        <p:spPr bwMode="auto">
          <a:xfrm>
            <a:off x="6911752" y="0"/>
            <a:ext cx="223224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D:\Tereza's\國研院\標誌應用系統_標案\應用設計修改\定稿_簡報版型\十一中心首頁_中英文版本\英文\簡報給檔-17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0"/>
            <a:ext cx="9144000" cy="6857760"/>
          </a:xfrm>
          <a:prstGeom prst="rect">
            <a:avLst/>
          </a:prstGeom>
          <a:noFill/>
        </p:spPr>
      </p:pic>
      <p:sp>
        <p:nvSpPr>
          <p:cNvPr id="17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251520" y="630932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ea typeface="新細明體" pitchFamily="18" charset="-120"/>
              </a:defRPr>
            </a:lvl1pPr>
          </a:lstStyle>
          <a:p>
            <a:pPr>
              <a:defRPr/>
            </a:pPr>
            <a:fld id="{596E3104-620B-47D6-BC25-D9289F8182D1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2014/6/18</a:t>
            </a:fld>
            <a:endParaRPr lang="en-US" altLang="zh-T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32240" y="6309320"/>
            <a:ext cx="2133600" cy="457200"/>
          </a:xfrm>
        </p:spPr>
        <p:txBody>
          <a:bodyPr/>
          <a:lstStyle>
            <a:lvl1pPr algn="r">
              <a:defRPr>
                <a:cs typeface="+mn-cs"/>
              </a:defRPr>
            </a:lvl1pPr>
          </a:lstStyle>
          <a:p>
            <a:pPr>
              <a:defRPr/>
            </a:pPr>
            <a:fld id="{09C649D6-E752-46FB-BDE0-3592F458A96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3438" y="0"/>
            <a:ext cx="8143875" cy="99218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457200" y="1357313"/>
            <a:ext cx="8229600" cy="4664075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410AD-AC7E-4AED-8F53-5F9DAB51B4F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Tereza's\國研院\標誌應用系統_標案\應用設計修改\定稿_簡報版型\130416-國家實驗研究院-簡報_比例縮小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9120" cy="68616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59832" y="2564904"/>
            <a:ext cx="5580112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D:\Tereza's\國研院\標誌應用系統_標案\應用設計修改\定稿_簡報版型\十一中心首頁_中英文版本\英文\簡報給檔-17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0"/>
            <a:ext cx="9144000" cy="6857760"/>
          </a:xfrm>
          <a:prstGeom prst="rect">
            <a:avLst/>
          </a:prstGeom>
          <a:noFill/>
        </p:spPr>
      </p:pic>
      <p:sp>
        <p:nvSpPr>
          <p:cNvPr id="17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251520" y="630932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ea typeface="新細明體" pitchFamily="18" charset="-120"/>
              </a:defRPr>
            </a:lvl1pPr>
          </a:lstStyle>
          <a:p>
            <a:pPr>
              <a:defRPr/>
            </a:pPr>
            <a:fld id="{596E3104-620B-47D6-BC25-D9289F8182D1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2014/6/18</a:t>
            </a:fld>
            <a:endParaRPr lang="en-US" altLang="zh-T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32240" y="6309320"/>
            <a:ext cx="2133600" cy="457200"/>
          </a:xfrm>
        </p:spPr>
        <p:txBody>
          <a:bodyPr/>
          <a:lstStyle>
            <a:lvl1pPr algn="r">
              <a:defRPr>
                <a:cs typeface="+mn-cs"/>
              </a:defRPr>
            </a:lvl1pPr>
          </a:lstStyle>
          <a:p>
            <a:pPr>
              <a:defRPr/>
            </a:pPr>
            <a:fld id="{09C649D6-E752-46FB-BDE0-3592F458A96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Tereza's\國研院\標誌應用系統_標案\應用設計修改\定稿_簡報版型\十一中心首頁_中英文版本\英文\簡報給檔-17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" y="240"/>
            <a:ext cx="9144000" cy="685776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Tereza's\國研院\標誌應用系統_標案\應用設計修改\定稿_簡報版型\院本部_有核心價值版\英文\簡報給檔-主題頁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0"/>
            <a:ext cx="9144000" cy="685776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71800" y="2708920"/>
            <a:ext cx="5997352" cy="1143000"/>
          </a:xfrm>
        </p:spPr>
        <p:txBody>
          <a:bodyPr/>
          <a:lstStyle>
            <a:lvl1pPr>
              <a:defRPr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67724" t="23800" r="20070" b="65700"/>
          <a:stretch>
            <a:fillRect/>
          </a:stretch>
        </p:blipFill>
        <p:spPr bwMode="auto">
          <a:xfrm>
            <a:off x="6911752" y="0"/>
            <a:ext cx="223224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841C-0D80-45DD-85B6-EE20C92E7488}" type="datetime1">
              <a:rPr lang="zh-TW" altLang="en-US" smtClean="0"/>
              <a:pPr/>
              <a:t>2014/6/18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D:\Tereza's\國研院\標誌應用系統_標案\應用設計修改\定稿_簡報版型\十一中心首頁_中英文版本\英文\簡報給檔-17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0"/>
            <a:ext cx="9144000" cy="6857760"/>
          </a:xfrm>
          <a:prstGeom prst="rect">
            <a:avLst/>
          </a:prstGeom>
          <a:noFill/>
        </p:spPr>
      </p:pic>
      <p:sp>
        <p:nvSpPr>
          <p:cNvPr id="17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251520" y="630932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ea typeface="新細明體" pitchFamily="18" charset="-120"/>
              </a:defRPr>
            </a:lvl1pPr>
          </a:lstStyle>
          <a:p>
            <a:pPr>
              <a:defRPr/>
            </a:pPr>
            <a:fld id="{596E3104-620B-47D6-BC25-D9289F8182D1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2014/6/18</a:t>
            </a:fld>
            <a:endParaRPr lang="en-US" altLang="zh-T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32240" y="6309320"/>
            <a:ext cx="2133600" cy="457200"/>
          </a:xfrm>
        </p:spPr>
        <p:txBody>
          <a:bodyPr/>
          <a:lstStyle>
            <a:lvl1pPr algn="r">
              <a:defRPr>
                <a:cs typeface="+mn-cs"/>
              </a:defRPr>
            </a:lvl1pPr>
          </a:lstStyle>
          <a:p>
            <a:pPr>
              <a:defRPr/>
            </a:pPr>
            <a:fld id="{09C649D6-E752-46FB-BDE0-3592F458A96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3438" y="0"/>
            <a:ext cx="8143875" cy="99218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457200" y="1357313"/>
            <a:ext cx="8229600" cy="4664075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410AD-AC7E-4AED-8F53-5F9DAB51B4F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D:\Tereza's\國研院\標誌應用系統_標案\應用設計修改\定稿_簡報版型\十一中心首頁_中英文版本\英文\簡報給檔-17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0"/>
            <a:ext cx="9144000" cy="6857760"/>
          </a:xfrm>
          <a:prstGeom prst="rect">
            <a:avLst/>
          </a:prstGeom>
          <a:noFill/>
        </p:spPr>
      </p:pic>
      <p:sp>
        <p:nvSpPr>
          <p:cNvPr id="17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251520" y="630932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ea typeface="新細明體" pitchFamily="18" charset="-120"/>
              </a:defRPr>
            </a:lvl1pPr>
          </a:lstStyle>
          <a:p>
            <a:pPr>
              <a:defRPr/>
            </a:pPr>
            <a:fld id="{596E3104-620B-47D6-BC25-D9289F8182D1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2014/6/18</a:t>
            </a:fld>
            <a:endParaRPr lang="en-US" altLang="zh-T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32240" y="6309320"/>
            <a:ext cx="2133600" cy="457200"/>
          </a:xfrm>
        </p:spPr>
        <p:txBody>
          <a:bodyPr/>
          <a:lstStyle>
            <a:lvl1pPr algn="r">
              <a:defRPr>
                <a:cs typeface="+mn-cs"/>
              </a:defRPr>
            </a:lvl1pPr>
          </a:lstStyle>
          <a:p>
            <a:pPr>
              <a:defRPr/>
            </a:pPr>
            <a:fld id="{09C649D6-E752-46FB-BDE0-3592F458A96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Tereza's\國研院\標誌應用系統_標案\應用設計修改\定稿_簡報版型\十一中心首頁_中英文版本\英文\簡報給檔-17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" y="240"/>
            <a:ext cx="9144000" cy="685776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ACA0-AC8D-4FB6-AE36-529949C80E2F}" type="datetime1">
              <a:rPr lang="zh-TW" altLang="en-US" smtClean="0"/>
              <a:pPr/>
              <a:t>2014/6/18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Tereza's\國研院\標誌應用系統_標案\應用設計修改\定稿_簡報版型\院本部_有核心價值版\英文\簡報給檔-主題頁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0"/>
            <a:ext cx="9144000" cy="685776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71800" y="2708920"/>
            <a:ext cx="5997352" cy="1143000"/>
          </a:xfrm>
        </p:spPr>
        <p:txBody>
          <a:bodyPr/>
          <a:lstStyle>
            <a:lvl1pPr>
              <a:defRPr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67724" t="23800" r="20070" b="65700"/>
          <a:stretch>
            <a:fillRect/>
          </a:stretch>
        </p:blipFill>
        <p:spPr bwMode="auto">
          <a:xfrm>
            <a:off x="6911752" y="0"/>
            <a:ext cx="223224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666D-B0E3-4E99-8A3E-EB5180E6F3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2A380-29D2-45CB-B1BD-838D1820B5AB}" type="datetime1">
              <a:rPr lang="zh-TW" altLang="en-US" smtClean="0"/>
              <a:pPr/>
              <a:t>2014/6/18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D:\Tereza's\國研院\標誌應用系統_標案\應用設計修改\定稿_簡報版型\十一中心首頁_中英文版本\英文\簡報給檔-17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0"/>
            <a:ext cx="9144000" cy="6857760"/>
          </a:xfrm>
          <a:prstGeom prst="rect">
            <a:avLst/>
          </a:prstGeom>
          <a:noFill/>
        </p:spPr>
      </p:pic>
      <p:sp>
        <p:nvSpPr>
          <p:cNvPr id="17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251520" y="630932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ea typeface="新細明體" pitchFamily="18" charset="-120"/>
              </a:defRPr>
            </a:lvl1pPr>
          </a:lstStyle>
          <a:p>
            <a:pPr>
              <a:defRPr/>
            </a:pPr>
            <a:fld id="{596E3104-620B-47D6-BC25-D9289F8182D1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2014/6/18</a:t>
            </a:fld>
            <a:endParaRPr lang="en-US" altLang="zh-T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32240" y="6309320"/>
            <a:ext cx="2133600" cy="457200"/>
          </a:xfrm>
        </p:spPr>
        <p:txBody>
          <a:bodyPr/>
          <a:lstStyle>
            <a:lvl1pPr algn="r">
              <a:defRPr>
                <a:cs typeface="+mn-cs"/>
              </a:defRPr>
            </a:lvl1pPr>
          </a:lstStyle>
          <a:p>
            <a:pPr>
              <a:defRPr/>
            </a:pPr>
            <a:fld id="{09C649D6-E752-46FB-BDE0-3592F458A96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3438" y="0"/>
            <a:ext cx="8143875" cy="99218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457200" y="1357313"/>
            <a:ext cx="8229600" cy="4664075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410AD-AC7E-4AED-8F53-5F9DAB51B4F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D:\Tereza's\國研院\標誌應用系統_標案\應用設計修改\定稿_簡報版型\十一中心首頁_中英文版本\英文\簡報給檔-17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0"/>
            <a:ext cx="9144000" cy="6857760"/>
          </a:xfrm>
          <a:prstGeom prst="rect">
            <a:avLst/>
          </a:prstGeom>
          <a:noFill/>
        </p:spPr>
      </p:pic>
      <p:sp>
        <p:nvSpPr>
          <p:cNvPr id="17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251520" y="630932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ea typeface="新細明體" pitchFamily="18" charset="-120"/>
              </a:defRPr>
            </a:lvl1pPr>
          </a:lstStyle>
          <a:p>
            <a:pPr>
              <a:defRPr/>
            </a:pPr>
            <a:fld id="{596E3104-620B-47D6-BC25-D9289F8182D1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2014/6/18</a:t>
            </a:fld>
            <a:endParaRPr lang="en-US" altLang="zh-T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32240" y="6309320"/>
            <a:ext cx="2133600" cy="457200"/>
          </a:xfrm>
        </p:spPr>
        <p:txBody>
          <a:bodyPr/>
          <a:lstStyle>
            <a:lvl1pPr algn="r">
              <a:defRPr>
                <a:cs typeface="+mn-cs"/>
              </a:defRPr>
            </a:lvl1pPr>
          </a:lstStyle>
          <a:p>
            <a:pPr>
              <a:defRPr/>
            </a:pPr>
            <a:fld id="{09C649D6-E752-46FB-BDE0-3592F458A96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0D1A-4EAD-45C3-A976-D8E8184BB984}" type="datetime1">
              <a:rPr lang="zh-TW" altLang="en-US" smtClean="0"/>
              <a:pPr/>
              <a:t>2014/6/18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7C1C-1B99-46B1-AD40-D788836FF8CC}" type="datetime1">
              <a:rPr lang="zh-TW" altLang="en-US" smtClean="0"/>
              <a:pPr/>
              <a:t>2014/6/18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7C1C-1B99-46B1-AD40-D788836FF8CC}" type="datetime1">
              <a:rPr lang="zh-TW" altLang="en-US" smtClean="0"/>
              <a:pPr/>
              <a:t>2014/6/18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fld id="{0969683E-EC35-4903-841E-48A89F74394F}" type="datetime1">
              <a:rPr lang="zh-TW" altLang="en-US" smtClean="0"/>
              <a:pPr/>
              <a:t>2014/6/18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46912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fld id="{2AF591F6-4949-482C-A217-1DD91BC5233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cxnSp>
        <p:nvCxnSpPr>
          <p:cNvPr id="9" name="直線接點 8"/>
          <p:cNvCxnSpPr/>
          <p:nvPr userDrawn="1"/>
        </p:nvCxnSpPr>
        <p:spPr>
          <a:xfrm>
            <a:off x="0" y="1214422"/>
            <a:ext cx="91440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3" r:id="rId9"/>
    <p:sldLayoutId id="2147483664" r:id="rId10"/>
    <p:sldLayoutId id="2147483656" r:id="rId11"/>
    <p:sldLayoutId id="2147483657" r:id="rId12"/>
    <p:sldLayoutId id="2147483658" r:id="rId13"/>
    <p:sldLayoutId id="2147483659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9" cstate="print"/>
          <a:srcRect l="67724" t="23800" r="20070" b="65700"/>
          <a:stretch>
            <a:fillRect/>
          </a:stretch>
        </p:blipFill>
        <p:spPr bwMode="auto">
          <a:xfrm>
            <a:off x="6911752" y="0"/>
            <a:ext cx="223224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72666D-B0E3-4E99-8A3E-EB5180E6F334}" type="datetimeFigureOut">
              <a:rPr lang="zh-TW" altLang="en-US" b="1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2014/6/18</a:t>
            </a:fld>
            <a:endParaRPr lang="zh-TW" alt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AF591F6-4949-482C-A217-1DD91BC5233C}" type="slidenum">
              <a:rPr lang="zh-TW" altLang="en-US" b="1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TW" altLang="en-US" b="1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線接點 8"/>
          <p:cNvCxnSpPr/>
          <p:nvPr userDrawn="1"/>
        </p:nvCxnSpPr>
        <p:spPr>
          <a:xfrm>
            <a:off x="0" y="1214422"/>
            <a:ext cx="91440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txStyles>
    <p:titleStyle>
      <a:lvl1pPr algn="ctr" defTabSz="914400" rtl="0" eaLnBrk="1" latinLnBrk="0" hangingPunct="1">
        <a:spcBef>
          <a:spcPct val="0"/>
        </a:spcBef>
        <a:buNone/>
        <a:defRPr kumimoji="1" lang="zh-TW" altLang="en-US" sz="3600" b="1" kern="1200" dirty="0">
          <a:solidFill>
            <a:srgbClr val="0D711E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9" cstate="print"/>
          <a:srcRect l="67724" t="23800" r="20070" b="65700"/>
          <a:stretch>
            <a:fillRect/>
          </a:stretch>
        </p:blipFill>
        <p:spPr bwMode="auto">
          <a:xfrm>
            <a:off x="6911752" y="0"/>
            <a:ext cx="223224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72666D-B0E3-4E99-8A3E-EB5180E6F334}" type="datetimeFigureOut">
              <a:rPr lang="zh-TW" altLang="en-US" b="1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2014/6/18</a:t>
            </a:fld>
            <a:endParaRPr lang="zh-TW" alt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AF591F6-4949-482C-A217-1DD91BC5233C}" type="slidenum">
              <a:rPr lang="zh-TW" altLang="en-US" b="1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TW" altLang="en-US" b="1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線接點 8"/>
          <p:cNvCxnSpPr/>
          <p:nvPr userDrawn="1"/>
        </p:nvCxnSpPr>
        <p:spPr>
          <a:xfrm>
            <a:off x="0" y="1214422"/>
            <a:ext cx="91440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ctr" defTabSz="914400" rtl="0" eaLnBrk="1" latinLnBrk="0" hangingPunct="1">
        <a:spcBef>
          <a:spcPct val="0"/>
        </a:spcBef>
        <a:buNone/>
        <a:defRPr kumimoji="1" lang="zh-TW" altLang="en-US" sz="3600" b="1" kern="1200" dirty="0">
          <a:solidFill>
            <a:srgbClr val="0D711E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9" cstate="print"/>
          <a:srcRect l="67724" t="23800" r="20070" b="65700"/>
          <a:stretch>
            <a:fillRect/>
          </a:stretch>
        </p:blipFill>
        <p:spPr bwMode="auto">
          <a:xfrm>
            <a:off x="6911752" y="0"/>
            <a:ext cx="223224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72666D-B0E3-4E99-8A3E-EB5180E6F334}" type="datetimeFigureOut">
              <a:rPr lang="zh-TW" altLang="en-US" b="1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2014/6/18</a:t>
            </a:fld>
            <a:endParaRPr lang="zh-TW" alt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AF591F6-4949-482C-A217-1DD91BC5233C}" type="slidenum">
              <a:rPr lang="zh-TW" altLang="en-US" b="1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TW" altLang="en-US" b="1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線接點 8"/>
          <p:cNvCxnSpPr/>
          <p:nvPr userDrawn="1"/>
        </p:nvCxnSpPr>
        <p:spPr>
          <a:xfrm>
            <a:off x="0" y="1214422"/>
            <a:ext cx="91440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kumimoji="1" lang="zh-TW" altLang="en-US" sz="3600" b="1" kern="1200" dirty="0">
          <a:solidFill>
            <a:srgbClr val="0D711E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hyperlink" Target="http://www.cwb.gov.tw/V6/index.htm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gif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hli\Desktop\2014.06.12_&#25206;&#36650;&#31038;&#28436;&#35611;\45&#24230;&#35282;.m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8.xml"/><Relationship Id="rId1" Type="http://schemas.openxmlformats.org/officeDocument/2006/relationships/video" Target="file:///\\ncree\admin\&#34892;&#25919;&#32068;&#20849;&#29992;&#21312;\&#30740;&#35342;&#26371;\2012-2-6100&#24180;&#24230;&#22283;&#23478;&#22320;&#38663;&#24037;&#31243;&#30740;&#31350;&#20013;&#24515;&#26399;&#26411;&#25104;&#26524;&#30332;&#34920;&#26371;%20(&#26446;&#29287;&#36562;)\100&#24180;&#24230;&#20013;&#24515;&#26399;&#26411;&#25104;&#26524;&#30332;&#34920;&#26371;(101&#24180;2&#26376;6&#26085;)\PPW\20120206&#27211;&#26753;&#25104;&#26524;&#22577;&#21578;\Finish.wmv" TargetMode="External"/><Relationship Id="rId5" Type="http://schemas.openxmlformats.org/officeDocument/2006/relationships/image" Target="../media/image76.gif"/><Relationship Id="rId4" Type="http://schemas.openxmlformats.org/officeDocument/2006/relationships/image" Target="../media/image7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7EBFB-CE1F-4334-96BC-9CAB2108EC92}" type="slidenum">
              <a:rPr lang="zh-TW" altLang="en-US" b="1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</a:t>
            </a:fld>
            <a:endParaRPr lang="en-US" altLang="zh-TW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1680" y="1916832"/>
            <a:ext cx="5884862" cy="2209800"/>
          </a:xfrm>
        </p:spPr>
        <p:txBody>
          <a:bodyPr/>
          <a:lstStyle/>
          <a:p>
            <a:r>
              <a:rPr lang="zh-TW" altLang="en-US" b="1" dirty="0" smtClean="0"/>
              <a:t>大規模地震防災之</a:t>
            </a:r>
            <a:br>
              <a:rPr lang="zh-TW" altLang="en-US" b="1" dirty="0" smtClean="0"/>
            </a:br>
            <a:r>
              <a:rPr lang="zh-TW" altLang="en-US" b="1" dirty="0" smtClean="0"/>
              <a:t>科技發展與前瞻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48544" y="4147790"/>
            <a:ext cx="6019800" cy="1441450"/>
          </a:xfrm>
          <a:noFill/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zh-TW" altLang="en-US" sz="2800" b="1" dirty="0" smtClean="0">
                <a:solidFill>
                  <a:schemeClr val="tx1"/>
                </a:solidFill>
              </a:rPr>
              <a:t>國研院國震中心  張國鎮 主任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zh-TW" sz="2800" b="1" dirty="0" smtClean="0">
                <a:solidFill>
                  <a:schemeClr val="tx1"/>
                </a:solidFill>
              </a:rPr>
              <a:t>2014</a:t>
            </a:r>
            <a:r>
              <a:rPr lang="zh-TW" altLang="en-US" sz="2800" b="1" dirty="0" smtClean="0">
                <a:solidFill>
                  <a:schemeClr val="tx1"/>
                </a:solidFill>
              </a:rPr>
              <a:t>年</a:t>
            </a:r>
            <a:r>
              <a:rPr lang="en-US" altLang="zh-TW" sz="2800" b="1" dirty="0" smtClean="0">
                <a:solidFill>
                  <a:schemeClr val="tx1"/>
                </a:solidFill>
              </a:rPr>
              <a:t>06</a:t>
            </a:r>
            <a:r>
              <a:rPr lang="zh-TW" altLang="en-US" sz="2800" b="1" dirty="0" smtClean="0">
                <a:solidFill>
                  <a:schemeClr val="tx1"/>
                </a:solidFill>
              </a:rPr>
              <a:t>月</a:t>
            </a:r>
            <a:r>
              <a:rPr lang="en-US" altLang="zh-TW" sz="2800" b="1" dirty="0" smtClean="0">
                <a:solidFill>
                  <a:schemeClr val="tx1"/>
                </a:solidFill>
              </a:rPr>
              <a:t>21</a:t>
            </a:r>
            <a:r>
              <a:rPr lang="zh-TW" altLang="en-US" sz="2800" b="1" dirty="0" smtClean="0">
                <a:solidFill>
                  <a:schemeClr val="tx1"/>
                </a:solidFill>
              </a:rPr>
              <a:t>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2771800" y="2348880"/>
            <a:ext cx="5868144" cy="25922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spcBef>
                <a:spcPts val="3000"/>
              </a:spcBef>
              <a:spcAft>
                <a:spcPts val="600"/>
              </a:spcAft>
            </a:pPr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</a:rPr>
              <a:t>一、大規模地震災害</a:t>
            </a:r>
            <a:r>
              <a:rPr lang="en-US" altLang="zh-TW" sz="3600" b="1" dirty="0" smtClean="0"/>
              <a:t/>
            </a:r>
            <a:br>
              <a:rPr lang="en-US" altLang="zh-TW" sz="3600" b="1" dirty="0" smtClean="0"/>
            </a:br>
            <a:r>
              <a:rPr lang="zh-TW" altLang="en-US" sz="3600" b="1" dirty="0" smtClean="0"/>
              <a:t>二、地震防災科技發展現況</a:t>
            </a:r>
            <a:r>
              <a:rPr lang="en-US" altLang="zh-TW" sz="3600" b="1" dirty="0" smtClean="0"/>
              <a:t/>
            </a:r>
            <a:br>
              <a:rPr lang="en-US" altLang="zh-TW" sz="3600" b="1" dirty="0" smtClean="0"/>
            </a:br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</a:rPr>
              <a:t>三、地震防災科技前瞻</a:t>
            </a:r>
            <a:r>
              <a:rPr lang="en-US" altLang="zh-TW" sz="3600" b="1" dirty="0" smtClean="0">
                <a:solidFill>
                  <a:schemeClr val="bg1">
                    <a:lumMod val="85000"/>
                  </a:schemeClr>
                </a:solidFill>
              </a:rPr>
              <a:t>-</a:t>
            </a:r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</a:rPr>
              <a:t>挑戰</a:t>
            </a:r>
            <a:r>
              <a:rPr lang="en-US" altLang="zh-TW" sz="3600" b="1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n-US" altLang="zh-TW" sz="36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altLang="zh-TW" sz="3600" b="1" dirty="0" smtClean="0">
                <a:solidFill>
                  <a:schemeClr val="bg1">
                    <a:lumMod val="85000"/>
                  </a:schemeClr>
                </a:solidFill>
              </a:rPr>
              <a:t>        </a:t>
            </a:r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</a:rPr>
              <a:t>與因應</a:t>
            </a:r>
            <a:endParaRPr lang="zh-TW" altLang="en-US" sz="3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/>
              <a:pPr/>
              <a:t>10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 algn="r">
              <a:defRPr/>
            </a:pPr>
            <a:fld id="{23A322B5-5F7D-4771-9ADE-B8C2BAC866CB}" type="slidenum">
              <a:rPr lang="zh-TW" altLang="en-US" b="1"/>
              <a:pPr algn="r">
                <a:defRPr/>
              </a:pPr>
              <a:t>11</a:t>
            </a:fld>
            <a:endParaRPr lang="en-US" altLang="zh-TW" b="1" dirty="0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85378"/>
            <a:ext cx="8335962" cy="895350"/>
          </a:xfrm>
        </p:spPr>
        <p:txBody>
          <a:bodyPr>
            <a:noAutofit/>
          </a:bodyPr>
          <a:lstStyle/>
          <a:p>
            <a:r>
              <a:rPr lang="en-US" altLang="zh-TW" sz="4000" b="1" dirty="0" smtClean="0">
                <a:solidFill>
                  <a:srgbClr val="006600"/>
                </a:solidFill>
              </a:rPr>
              <a:t>(</a:t>
            </a:r>
            <a:r>
              <a:rPr lang="zh-TW" altLang="en-US" sz="4000" b="1" dirty="0" smtClean="0">
                <a:solidFill>
                  <a:srgbClr val="006600"/>
                </a:solidFill>
              </a:rPr>
              <a:t>一</a:t>
            </a:r>
            <a:r>
              <a:rPr lang="en-US" altLang="zh-TW" sz="4000" b="1" dirty="0" smtClean="0">
                <a:solidFill>
                  <a:srgbClr val="006600"/>
                </a:solidFill>
              </a:rPr>
              <a:t>)</a:t>
            </a:r>
            <a:r>
              <a:rPr lang="zh-TW" altLang="en-US" sz="4000" b="1" dirty="0" smtClean="0">
                <a:solidFill>
                  <a:srgbClr val="006600"/>
                </a:solidFill>
              </a:rPr>
              <a:t>地震防災策略目標</a:t>
            </a:r>
          </a:p>
        </p:txBody>
      </p:sp>
      <p:sp>
        <p:nvSpPr>
          <p:cNvPr id="5" name="矩形 4"/>
          <p:cNvSpPr/>
          <p:nvPr/>
        </p:nvSpPr>
        <p:spPr bwMode="auto">
          <a:xfrm>
            <a:off x="462834" y="1684164"/>
            <a:ext cx="794473" cy="51292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/>
            </a:pP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經濟有效的耐震設計、評估與補強技術</a:t>
            </a:r>
          </a:p>
        </p:txBody>
      </p:sp>
      <p:sp>
        <p:nvSpPr>
          <p:cNvPr id="6" name="矩形 5"/>
          <p:cNvSpPr/>
          <p:nvPr/>
        </p:nvSpPr>
        <p:spPr bwMode="auto">
          <a:xfrm>
            <a:off x="7894490" y="1669877"/>
            <a:ext cx="734291" cy="51292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/>
            </a:pP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即時準確的預警及迅速有效的應變措施</a:t>
            </a:r>
          </a:p>
        </p:txBody>
      </p:sp>
      <p:sp>
        <p:nvSpPr>
          <p:cNvPr id="59402" name="向右箭號 6"/>
          <p:cNvSpPr>
            <a:spLocks noChangeArrowheads="1"/>
          </p:cNvSpPr>
          <p:nvPr/>
        </p:nvSpPr>
        <p:spPr bwMode="auto">
          <a:xfrm>
            <a:off x="1387475" y="3854278"/>
            <a:ext cx="914400" cy="512763"/>
          </a:xfrm>
          <a:prstGeom prst="rightArrow">
            <a:avLst>
              <a:gd name="adj1" fmla="val 50000"/>
              <a:gd name="adj2" fmla="val 4999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kumimoji="1"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9403" name="向右箭號 7"/>
          <p:cNvSpPr>
            <a:spLocks noChangeArrowheads="1"/>
          </p:cNvSpPr>
          <p:nvPr/>
        </p:nvSpPr>
        <p:spPr bwMode="auto">
          <a:xfrm rot="10800000">
            <a:off x="6843713" y="3881266"/>
            <a:ext cx="914400" cy="512762"/>
          </a:xfrm>
          <a:prstGeom prst="rightArrow">
            <a:avLst>
              <a:gd name="adj1" fmla="val 50000"/>
              <a:gd name="adj2" fmla="val 4999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kumimoji="1"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2497716" y="1686329"/>
            <a:ext cx="4239491" cy="512618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endParaRPr kumimoji="1" lang="zh-TW" altLang="en-US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995179" y="2240080"/>
            <a:ext cx="3241964" cy="914400"/>
          </a:xfrm>
          <a:prstGeom prst="rect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一般建築</a:t>
            </a:r>
          </a:p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低矮建築、中高樓建築等</a:t>
            </a:r>
            <a:r>
              <a:rPr lang="en-US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11" name="矩形 10"/>
          <p:cNvSpPr/>
          <p:nvPr/>
        </p:nvSpPr>
        <p:spPr bwMode="auto">
          <a:xfrm>
            <a:off x="2995179" y="3345414"/>
            <a:ext cx="3241964" cy="914400"/>
          </a:xfrm>
          <a:prstGeom prst="rect">
            <a:avLst/>
          </a:prstGeom>
          <a:solidFill>
            <a:srgbClr val="FFFFCC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重要結構</a:t>
            </a:r>
          </a:p>
          <a:p>
            <a:pPr algn="ctr">
              <a:defRPr/>
            </a:pPr>
            <a:r>
              <a:rPr lang="en-US" altLang="zh-TW" sz="2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核電廠、科技廠房、儲油槽設施、港灣設施等</a:t>
            </a:r>
            <a:r>
              <a:rPr lang="en-US" altLang="zh-TW" sz="2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12" name="矩形 11"/>
          <p:cNvSpPr/>
          <p:nvPr/>
        </p:nvSpPr>
        <p:spPr bwMode="auto">
          <a:xfrm>
            <a:off x="2995179" y="4450748"/>
            <a:ext cx="3241964" cy="914400"/>
          </a:xfrm>
          <a:prstGeom prst="rect">
            <a:avLst/>
          </a:prstGeom>
          <a:solidFill>
            <a:srgbClr val="FFCC99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救災及避難設施</a:t>
            </a:r>
          </a:p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醫院、學校、警政消等</a:t>
            </a:r>
            <a:r>
              <a:rPr lang="en-US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13" name="矩形 12"/>
          <p:cNvSpPr/>
          <p:nvPr/>
        </p:nvSpPr>
        <p:spPr bwMode="auto">
          <a:xfrm>
            <a:off x="2995179" y="5556082"/>
            <a:ext cx="3241964" cy="914400"/>
          </a:xfrm>
          <a:prstGeom prst="rect">
            <a:avLst/>
          </a:prstGeom>
          <a:solidFill>
            <a:srgbClr val="CCFF99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維生管線系統</a:t>
            </a:r>
          </a:p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自來水、瓦斯、電力、通訊、交通等系統</a:t>
            </a:r>
            <a:r>
              <a:rPr lang="en-US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59419" name="矩形 13"/>
          <p:cNvSpPr>
            <a:spLocks noChangeArrowheads="1"/>
          </p:cNvSpPr>
          <p:nvPr/>
        </p:nvSpPr>
        <p:spPr bwMode="auto">
          <a:xfrm>
            <a:off x="2771775" y="3265316"/>
            <a:ext cx="3614738" cy="3325812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algn="ctr" eaLnBrk="1" hangingPunct="1"/>
            <a:endParaRPr kumimoji="1"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2486900" y="4527369"/>
            <a:ext cx="584918" cy="208121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/>
            </a:pP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震後復原社群</a:t>
            </a:r>
          </a:p>
        </p:txBody>
      </p:sp>
      <p:sp>
        <p:nvSpPr>
          <p:cNvPr id="17" name="矩形 16"/>
          <p:cNvSpPr/>
          <p:nvPr/>
        </p:nvSpPr>
        <p:spPr bwMode="auto">
          <a:xfrm>
            <a:off x="2971809" y="1714906"/>
            <a:ext cx="3248881" cy="387928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標的物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755576" y="908720"/>
            <a:ext cx="7932241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7800" indent="-177800" algn="ctr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kumimoji="1" lang="zh-TW" altLang="en-US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強化關鍵性設施耐震性能，提升城鄉震後恢復力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36"/>
          <p:cNvGrpSpPr/>
          <p:nvPr/>
        </p:nvGrpSpPr>
        <p:grpSpPr>
          <a:xfrm>
            <a:off x="7746276" y="2338251"/>
            <a:ext cx="1084217" cy="1157718"/>
            <a:chOff x="509452" y="3762103"/>
            <a:chExt cx="1005840" cy="1157718"/>
          </a:xfrm>
          <a:gradFill>
            <a:gsLst>
              <a:gs pos="0">
                <a:srgbClr val="FF130D"/>
              </a:gs>
              <a:gs pos="30000">
                <a:srgbClr val="F84802"/>
              </a:gs>
              <a:gs pos="64999">
                <a:srgbClr val="FD9023"/>
              </a:gs>
              <a:gs pos="89999">
                <a:srgbClr val="FDC155"/>
              </a:gs>
              <a:gs pos="100000">
                <a:srgbClr val="FDFD83"/>
              </a:gs>
            </a:gsLst>
            <a:lin ang="5400000" scaled="0"/>
          </a:gradFill>
        </p:grpSpPr>
        <p:sp>
          <p:nvSpPr>
            <p:cNvPr id="26" name="向下箭號 25"/>
            <p:cNvSpPr/>
            <p:nvPr/>
          </p:nvSpPr>
          <p:spPr bwMode="auto">
            <a:xfrm rot="10800000">
              <a:off x="509452" y="3762103"/>
              <a:ext cx="1005840" cy="849085"/>
            </a:xfrm>
            <a:prstGeom prst="downArrow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kumimoji="1" lang="zh-TW" altLang="en-US" b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7" name="矩形 26"/>
            <p:cNvSpPr/>
            <p:nvPr/>
          </p:nvSpPr>
          <p:spPr bwMode="auto">
            <a:xfrm>
              <a:off x="758692" y="4643063"/>
              <a:ext cx="505272" cy="73152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kumimoji="1" lang="zh-TW" altLang="en-US" b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8" name="矩形 27"/>
            <p:cNvSpPr/>
            <p:nvPr/>
          </p:nvSpPr>
          <p:spPr bwMode="auto">
            <a:xfrm>
              <a:off x="757472" y="4744256"/>
              <a:ext cx="505272" cy="73152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kumimoji="1" lang="zh-TW" altLang="en-US" b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9" name="矩形 28"/>
            <p:cNvSpPr/>
            <p:nvPr/>
          </p:nvSpPr>
          <p:spPr bwMode="auto">
            <a:xfrm>
              <a:off x="757473" y="4846669"/>
              <a:ext cx="505272" cy="73152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kumimoji="1" lang="zh-TW" altLang="en-US" b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7746276" y="5564777"/>
            <a:ext cx="1175657" cy="584775"/>
          </a:xfrm>
          <a:prstGeom prst="rect">
            <a:avLst/>
          </a:prstGeom>
          <a:solidFill>
            <a:srgbClr val="1F8012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kumimoji="1" lang="zh-TW" altLang="en-US" sz="16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大震不倒</a:t>
            </a:r>
            <a:endParaRPr kumimoji="1" lang="en-US" altLang="zh-TW" sz="16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kumimoji="1" lang="zh-TW" altLang="en-US" sz="16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小震不壞</a:t>
            </a:r>
            <a:endParaRPr kumimoji="1" lang="en-US" altLang="zh-TW" sz="16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群組 37"/>
          <p:cNvGrpSpPr/>
          <p:nvPr/>
        </p:nvGrpSpPr>
        <p:grpSpPr>
          <a:xfrm>
            <a:off x="7746276" y="4241074"/>
            <a:ext cx="1084217" cy="1157718"/>
            <a:chOff x="0" y="4619897"/>
            <a:chExt cx="1005840" cy="1157718"/>
          </a:xfrm>
          <a:gradFill>
            <a:gsLst>
              <a:gs pos="0">
                <a:srgbClr val="FDFD83"/>
              </a:gs>
              <a:gs pos="30000">
                <a:srgbClr val="E0F703"/>
              </a:gs>
              <a:gs pos="64999">
                <a:srgbClr val="84BE02"/>
              </a:gs>
              <a:gs pos="89999">
                <a:srgbClr val="65DD55"/>
              </a:gs>
              <a:gs pos="100000">
                <a:srgbClr val="012D09"/>
              </a:gs>
            </a:gsLst>
            <a:lin ang="5400000" scaled="0"/>
          </a:gradFill>
        </p:grpSpPr>
        <p:sp>
          <p:nvSpPr>
            <p:cNvPr id="31" name="向下箭號 30"/>
            <p:cNvSpPr/>
            <p:nvPr/>
          </p:nvSpPr>
          <p:spPr bwMode="auto">
            <a:xfrm rot="10800000">
              <a:off x="0" y="4619897"/>
              <a:ext cx="1005840" cy="849085"/>
            </a:xfrm>
            <a:prstGeom prst="downArrow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kumimoji="1" lang="zh-TW" altLang="en-US" b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2" name="矩形 31"/>
            <p:cNvSpPr/>
            <p:nvPr/>
          </p:nvSpPr>
          <p:spPr bwMode="auto">
            <a:xfrm>
              <a:off x="249240" y="5500857"/>
              <a:ext cx="505272" cy="73152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kumimoji="1" lang="zh-TW" altLang="en-US" b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3" name="矩形 32"/>
            <p:cNvSpPr/>
            <p:nvPr/>
          </p:nvSpPr>
          <p:spPr bwMode="auto">
            <a:xfrm>
              <a:off x="248020" y="5602050"/>
              <a:ext cx="505272" cy="73152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kumimoji="1" lang="zh-TW" altLang="en-US" b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248021" y="5704463"/>
              <a:ext cx="505272" cy="73152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kumimoji="1" lang="zh-TW" altLang="en-US" b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7746276" y="3721150"/>
            <a:ext cx="1175657" cy="338554"/>
          </a:xfrm>
          <a:prstGeom prst="rect">
            <a:avLst/>
          </a:prstGeom>
          <a:solidFill>
            <a:srgbClr val="A89C0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kumimoji="1" lang="zh-TW" altLang="en-US" sz="16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功能維持</a:t>
            </a:r>
            <a:endParaRPr kumimoji="1" lang="en-US" altLang="zh-TW" sz="16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7746276" y="1879288"/>
            <a:ext cx="1175657" cy="338554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kumimoji="1" lang="zh-TW" altLang="en-US" sz="16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迅速復原</a:t>
            </a:r>
            <a:endParaRPr kumimoji="1" lang="en-US" altLang="zh-TW" sz="16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516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7010400" y="6453188"/>
            <a:ext cx="2133600" cy="404812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fld id="{FC55FAE7-90D1-4176-B88C-280BC815C1FA}" type="slidenum">
              <a:rPr lang="en-US" altLang="zh-TW" smtClean="0"/>
              <a:pPr>
                <a:buFont typeface="Wingdings" pitchFamily="2" charset="2"/>
                <a:buNone/>
                <a:defRPr/>
              </a:pPr>
              <a:t>12</a:t>
            </a:fld>
            <a:endParaRPr lang="en-US" altLang="zh-TW" dirty="0" smtClean="0"/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 bwMode="auto">
          <a:xfrm>
            <a:off x="395536" y="373410"/>
            <a:ext cx="7830964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kumimoji="1" lang="en-US" altLang="zh-TW" sz="3600" b="1" kern="0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(</a:t>
            </a:r>
            <a:r>
              <a:rPr kumimoji="1" lang="zh-TW" altLang="en-US" sz="3600" b="1" kern="0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二</a:t>
            </a:r>
            <a:r>
              <a:rPr kumimoji="1" lang="en-US" altLang="zh-TW" sz="3600" b="1" kern="0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)</a:t>
            </a:r>
            <a:r>
              <a:rPr kumimoji="1" lang="zh-TW" altLang="en-US" sz="3600" b="1" kern="0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地震防災科技之三大</a:t>
            </a:r>
            <a:r>
              <a:rPr kumimoji="1" lang="zh-TW" altLang="en-US" sz="3600" b="1" kern="0" dirty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研發</a:t>
            </a:r>
            <a:r>
              <a:rPr kumimoji="1" lang="zh-TW" altLang="en-US" sz="3600" b="1" kern="0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主軸</a:t>
            </a:r>
            <a:endParaRPr kumimoji="1" lang="zh-TW" altLang="en-US" sz="3600" b="1" kern="0" dirty="0">
              <a:solidFill>
                <a:srgbClr val="006600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40" name="Picture 25" descr="Taiwan_bigg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1150" y="2014538"/>
            <a:ext cx="4795838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AutoShape 20"/>
          <p:cNvSpPr>
            <a:spLocks noChangeArrowheads="1"/>
          </p:cNvSpPr>
          <p:nvPr/>
        </p:nvSpPr>
        <p:spPr bwMode="auto">
          <a:xfrm>
            <a:off x="1325563" y="1736725"/>
            <a:ext cx="5133975" cy="51339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56" y="10800"/>
                </a:moveTo>
                <a:cubicBezTo>
                  <a:pt x="1256" y="16071"/>
                  <a:pt x="5529" y="20344"/>
                  <a:pt x="10800" y="20344"/>
                </a:cubicBezTo>
                <a:cubicBezTo>
                  <a:pt x="16071" y="20344"/>
                  <a:pt x="20344" y="16071"/>
                  <a:pt x="20344" y="10800"/>
                </a:cubicBezTo>
                <a:cubicBezTo>
                  <a:pt x="20344" y="5529"/>
                  <a:pt x="16071" y="1256"/>
                  <a:pt x="10800" y="1256"/>
                </a:cubicBezTo>
                <a:cubicBezTo>
                  <a:pt x="5529" y="1256"/>
                  <a:pt x="1256" y="5529"/>
                  <a:pt x="1256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3357563" y="6511925"/>
            <a:ext cx="1108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zh-TW" altLang="en-US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落實應用</a:t>
            </a:r>
          </a:p>
        </p:txBody>
      </p:sp>
      <p:sp>
        <p:nvSpPr>
          <p:cNvPr id="43" name="Text Box 34"/>
          <p:cNvSpPr txBox="1">
            <a:spLocks noChangeArrowheads="1"/>
          </p:cNvSpPr>
          <p:nvPr/>
        </p:nvSpPr>
        <p:spPr bwMode="auto">
          <a:xfrm rot="17961487">
            <a:off x="1216238" y="2836346"/>
            <a:ext cx="12362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zh-TW" altLang="en-US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國 際合作 </a:t>
            </a:r>
          </a:p>
        </p:txBody>
      </p:sp>
      <p:sp>
        <p:nvSpPr>
          <p:cNvPr id="44" name="Text Box 35"/>
          <p:cNvSpPr txBox="1">
            <a:spLocks noChangeArrowheads="1"/>
          </p:cNvSpPr>
          <p:nvPr/>
        </p:nvSpPr>
        <p:spPr bwMode="auto">
          <a:xfrm rot="2999525">
            <a:off x="5156200" y="2668588"/>
            <a:ext cx="13398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zh-TW" altLang="en-US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產學研合作</a:t>
            </a:r>
          </a:p>
        </p:txBody>
      </p:sp>
      <p:sp>
        <p:nvSpPr>
          <p:cNvPr id="45" name="圓形箭號 44"/>
          <p:cNvSpPr/>
          <p:nvPr/>
        </p:nvSpPr>
        <p:spPr>
          <a:xfrm rot="11096836">
            <a:off x="3159690" y="2385639"/>
            <a:ext cx="2845514" cy="2636952"/>
          </a:xfrm>
          <a:prstGeom prst="circularArrow">
            <a:avLst>
              <a:gd name="adj1" fmla="val 8244"/>
              <a:gd name="adj2" fmla="val 575698"/>
              <a:gd name="adj3" fmla="val 10173864"/>
              <a:gd name="adj4" fmla="val 7258529"/>
              <a:gd name="adj5" fmla="val 9617"/>
            </a:avLst>
          </a:prstGeom>
          <a:solidFill>
            <a:srgbClr val="FFFF99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圓形箭號 45"/>
          <p:cNvSpPr/>
          <p:nvPr/>
        </p:nvSpPr>
        <p:spPr>
          <a:xfrm rot="4155925">
            <a:off x="1599305" y="2666971"/>
            <a:ext cx="2845514" cy="2636952"/>
          </a:xfrm>
          <a:prstGeom prst="circularArrow">
            <a:avLst>
              <a:gd name="adj1" fmla="val 8244"/>
              <a:gd name="adj2" fmla="val 575698"/>
              <a:gd name="adj3" fmla="val 10173864"/>
              <a:gd name="adj4" fmla="val 7258529"/>
              <a:gd name="adj5" fmla="val 9617"/>
            </a:avLst>
          </a:prstGeom>
          <a:solidFill>
            <a:srgbClr val="FFFF99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" name="群組 50"/>
          <p:cNvGrpSpPr/>
          <p:nvPr/>
        </p:nvGrpSpPr>
        <p:grpSpPr>
          <a:xfrm>
            <a:off x="2912259" y="1123603"/>
            <a:ext cx="1947773" cy="1947773"/>
            <a:chOff x="2350313" y="835"/>
            <a:chExt cx="1947773" cy="194777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8" name="橢圓 47"/>
            <p:cNvSpPr/>
            <p:nvPr/>
          </p:nvSpPr>
          <p:spPr>
            <a:xfrm>
              <a:off x="2350313" y="835"/>
              <a:ext cx="1947773" cy="1947773"/>
            </a:xfrm>
            <a:prstGeom prst="ellipse">
              <a:avLst/>
            </a:prstGeom>
            <a:solidFill>
              <a:srgbClr val="FFC0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橢圓 4"/>
            <p:cNvSpPr/>
            <p:nvPr/>
          </p:nvSpPr>
          <p:spPr>
            <a:xfrm>
              <a:off x="2388096" y="288867"/>
              <a:ext cx="1872208" cy="15121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510" tIns="16510" rIns="16510" bIns="1651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kumimoji="1" lang="zh-TW" alt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耐震設計</a:t>
              </a:r>
              <a:r>
                <a:rPr kumimoji="1" lang="zh-TW" altLang="en-US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評估</a:t>
              </a:r>
              <a:r>
                <a:rPr kumimoji="1" lang="en-US" altLang="zh-TW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kumimoji="1" lang="en-US" altLang="zh-TW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</a:br>
              <a:r>
                <a:rPr kumimoji="1" lang="zh-TW" altLang="en-US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與</a:t>
              </a:r>
              <a:r>
                <a:rPr kumimoji="1" lang="zh-TW" alt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補強</a:t>
              </a:r>
            </a:p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kumimoji="1" lang="en-US" altLang="zh-TW" sz="14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Seismic Design,</a:t>
              </a:r>
              <a:r>
                <a:rPr kumimoji="1" lang="zh-TW" altLang="en-US" sz="14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kumimoji="1" lang="en-US" altLang="zh-TW" sz="14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Evaluation and</a:t>
              </a:r>
              <a:r>
                <a:rPr kumimoji="1" lang="zh-TW" altLang="en-US" sz="14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kumimoji="1" lang="en-US" altLang="zh-TW" sz="14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Retrofit</a:t>
              </a:r>
              <a:endParaRPr lang="zh-TW" altLang="en-US" sz="1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5" name="群組 53"/>
          <p:cNvGrpSpPr/>
          <p:nvPr/>
        </p:nvGrpSpPr>
        <p:grpSpPr>
          <a:xfrm>
            <a:off x="793359" y="4403204"/>
            <a:ext cx="2016224" cy="1947773"/>
            <a:chOff x="-1915615" y="4441652"/>
            <a:chExt cx="2016224" cy="194777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1" name="橢圓 50"/>
            <p:cNvSpPr/>
            <p:nvPr/>
          </p:nvSpPr>
          <p:spPr>
            <a:xfrm>
              <a:off x="-1881390" y="4441652"/>
              <a:ext cx="1947773" cy="1947773"/>
            </a:xfrm>
            <a:prstGeom prst="ellipse">
              <a:avLst/>
            </a:prstGeom>
            <a:solidFill>
              <a:srgbClr val="CCFFFF"/>
            </a:solidFill>
            <a:ln>
              <a:noFill/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橢圓 4"/>
            <p:cNvSpPr/>
            <p:nvPr/>
          </p:nvSpPr>
          <p:spPr>
            <a:xfrm>
              <a:off x="-1915615" y="4726897"/>
              <a:ext cx="2016224" cy="1377283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320" tIns="20320" rIns="20320" bIns="2032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kumimoji="1" lang="zh-TW" alt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境況</a:t>
              </a:r>
              <a:r>
                <a:rPr kumimoji="1" lang="zh-TW" altLang="en-US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模擬</a:t>
              </a:r>
              <a:r>
                <a:rPr kumimoji="1" lang="en-US" altLang="zh-TW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kumimoji="1" lang="en-US" altLang="zh-TW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</a:br>
              <a:r>
                <a:rPr kumimoji="1" lang="zh-TW" altLang="en-US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與</a:t>
              </a:r>
              <a:r>
                <a:rPr kumimoji="1" lang="zh-TW" alt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風險評估</a:t>
              </a:r>
            </a:p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kumimoji="1" lang="en-US" altLang="zh-TW" sz="14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Hazard Prediction </a:t>
              </a:r>
              <a:br>
                <a:rPr kumimoji="1" lang="en-US" altLang="zh-TW" sz="14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kumimoji="1" lang="en-US" altLang="zh-TW" sz="14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and Risk</a:t>
              </a:r>
              <a:r>
                <a:rPr kumimoji="1" lang="zh-TW" altLang="en-US" sz="14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kumimoji="1" lang="en-US" altLang="zh-TW" sz="14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Assessment</a:t>
              </a:r>
              <a:endParaRPr lang="zh-TW" altLang="en-US" sz="1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6" name="群組 56"/>
          <p:cNvGrpSpPr/>
          <p:nvPr/>
        </p:nvGrpSpPr>
        <p:grpSpPr>
          <a:xfrm>
            <a:off x="5078844" y="4403204"/>
            <a:ext cx="1947773" cy="1947773"/>
            <a:chOff x="5292216" y="4441652"/>
            <a:chExt cx="1947773" cy="194777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4" name="橢圓 53"/>
            <p:cNvSpPr/>
            <p:nvPr/>
          </p:nvSpPr>
          <p:spPr>
            <a:xfrm>
              <a:off x="5292216" y="4441652"/>
              <a:ext cx="1947773" cy="1947773"/>
            </a:xfrm>
            <a:prstGeom prst="ellipse">
              <a:avLst/>
            </a:prstGeom>
            <a:solidFill>
              <a:srgbClr val="CCFF99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橢圓 4"/>
            <p:cNvSpPr/>
            <p:nvPr/>
          </p:nvSpPr>
          <p:spPr>
            <a:xfrm>
              <a:off x="5433444" y="4758335"/>
              <a:ext cx="1696754" cy="137728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320" tIns="20320" rIns="20320" bIns="2032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kumimoji="1" lang="zh-TW" alt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安全監測與預警</a:t>
              </a:r>
              <a:endParaRPr kumimoji="1" lang="en-US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kumimoji="1" lang="en-US" altLang="zh-TW" sz="14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Monitoring </a:t>
              </a:r>
              <a:br>
                <a:rPr kumimoji="1" lang="en-US" altLang="zh-TW" sz="14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kumimoji="1" lang="en-US" altLang="zh-TW" sz="14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and </a:t>
              </a:r>
              <a:br>
                <a:rPr kumimoji="1" lang="en-US" altLang="zh-TW" sz="14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kumimoji="1" lang="en-US" altLang="zh-TW" sz="14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Early Warning</a:t>
              </a:r>
              <a:endParaRPr lang="zh-TW" altLang="en-US" sz="1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57" name="圓形箭號 56"/>
          <p:cNvSpPr/>
          <p:nvPr/>
        </p:nvSpPr>
        <p:spPr>
          <a:xfrm rot="18321761">
            <a:off x="2671624" y="3889841"/>
            <a:ext cx="2845514" cy="2636952"/>
          </a:xfrm>
          <a:prstGeom prst="circularArrow">
            <a:avLst>
              <a:gd name="adj1" fmla="val 8244"/>
              <a:gd name="adj2" fmla="val 575698"/>
              <a:gd name="adj3" fmla="val 10173864"/>
              <a:gd name="adj4" fmla="val 7258529"/>
              <a:gd name="adj5" fmla="val 9617"/>
            </a:avLst>
          </a:prstGeom>
          <a:solidFill>
            <a:srgbClr val="FFFF99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ChangeArrowheads="1"/>
          </p:cNvSpPr>
          <p:nvPr/>
        </p:nvSpPr>
        <p:spPr bwMode="auto">
          <a:xfrm>
            <a:off x="611188" y="1268859"/>
            <a:ext cx="8075612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 algn="just">
              <a:buClr>
                <a:srgbClr val="000099"/>
              </a:buClr>
              <a:buSzPct val="80000"/>
              <a:buFont typeface="Wingdings" pitchFamily="2" charset="2"/>
              <a:buChar char="n"/>
            </a:pPr>
            <a:r>
              <a:rPr kumimoji="1" lang="zh-TW" altLang="en-US" sz="2600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地震目前仍無法準確預測發生時間，但通常地震發生之前都會有一些自然現象，特别是較大的地震發生之前，常見的地震前兆研究如下：</a:t>
            </a:r>
            <a:endParaRPr kumimoji="1" lang="en-US" altLang="zh-TW" sz="2600" b="1" dirty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sp>
        <p:nvSpPr>
          <p:cNvPr id="103427" name="Rectangle 6"/>
          <p:cNvSpPr>
            <a:spLocks noChangeArrowheads="1"/>
          </p:cNvSpPr>
          <p:nvPr/>
        </p:nvSpPr>
        <p:spPr bwMode="auto">
          <a:xfrm>
            <a:off x="467544" y="476672"/>
            <a:ext cx="8137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1" lang="en-US" altLang="zh-TW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(</a:t>
            </a:r>
            <a:r>
              <a:rPr kumimoji="1" lang="zh-TW" altLang="en-US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三</a:t>
            </a:r>
            <a:r>
              <a:rPr kumimoji="1" lang="en-US" altLang="zh-TW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)</a:t>
            </a:r>
            <a:r>
              <a:rPr kumimoji="1" lang="zh-TW" altLang="en-US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 地震</a:t>
            </a:r>
            <a:r>
              <a:rPr kumimoji="1" lang="zh-TW" altLang="en-US" sz="3600" b="1" dirty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前兆研究</a:t>
            </a:r>
            <a:endParaRPr kumimoji="1" lang="en-US" altLang="zh-TW" sz="3600" b="1" dirty="0">
              <a:solidFill>
                <a:srgbClr val="0D711E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sp>
        <p:nvSpPr>
          <p:cNvPr id="71683" name="Rectangle 31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77863" y="2493045"/>
            <a:ext cx="4038600" cy="3024187"/>
          </a:xfrm>
        </p:spPr>
        <p:txBody>
          <a:bodyPr/>
          <a:lstStyle/>
          <a:p>
            <a:pPr marL="539750" indent="-266700">
              <a:buSzPct val="90000"/>
              <a:buFont typeface="Wingdings" pitchFamily="2" charset="2"/>
              <a:buAutoNum type="arabicPeriod"/>
            </a:pPr>
            <a:r>
              <a:rPr kumimoji="0" lang="zh-TW" altLang="en-US" sz="2400" b="1" dirty="0" smtClean="0">
                <a:solidFill>
                  <a:schemeClr val="tx1"/>
                </a:solidFill>
              </a:rPr>
              <a:t>地震活動度分析</a:t>
            </a:r>
            <a:endParaRPr kumimoji="0" lang="en-US" altLang="zh-TW" sz="2400" b="1" dirty="0" smtClean="0">
              <a:solidFill>
                <a:schemeClr val="tx1"/>
              </a:solidFill>
            </a:endParaRPr>
          </a:p>
          <a:p>
            <a:pPr marL="539750" indent="-266700">
              <a:buSzPct val="90000"/>
              <a:buFont typeface="Wingdings" pitchFamily="2" charset="2"/>
              <a:buAutoNum type="arabicPeriod"/>
            </a:pPr>
            <a:r>
              <a:rPr kumimoji="0" lang="zh-TW" altLang="en-US" sz="2400" b="1" dirty="0" smtClean="0">
                <a:solidFill>
                  <a:schemeClr val="tx1"/>
                </a:solidFill>
              </a:rPr>
              <a:t>地球物理前兆</a:t>
            </a:r>
          </a:p>
          <a:p>
            <a:pPr marL="893763" lvl="1" indent="-355600">
              <a:buSzPct val="80000"/>
              <a:buFont typeface="Wingdings" pitchFamily="2" charset="2"/>
              <a:buChar char="p"/>
            </a:pPr>
            <a:r>
              <a:rPr kumimoji="0" lang="en-US" altLang="zh-TW" sz="2200" b="1" dirty="0" smtClean="0">
                <a:solidFill>
                  <a:schemeClr val="tx1"/>
                </a:solidFill>
              </a:rPr>
              <a:t>GPS</a:t>
            </a:r>
            <a:r>
              <a:rPr kumimoji="0" lang="zh-TW" altLang="en-US" sz="2200" b="1" dirty="0" smtClean="0">
                <a:solidFill>
                  <a:schemeClr val="tx1"/>
                </a:solidFill>
              </a:rPr>
              <a:t>資料分析</a:t>
            </a:r>
          </a:p>
          <a:p>
            <a:pPr marL="893763" lvl="1" indent="-355600">
              <a:buSzPct val="80000"/>
              <a:buFont typeface="Wingdings" pitchFamily="2" charset="2"/>
              <a:buChar char="p"/>
            </a:pPr>
            <a:r>
              <a:rPr kumimoji="0" lang="zh-TW" altLang="en-US" sz="2200" b="1" dirty="0" smtClean="0">
                <a:solidFill>
                  <a:schemeClr val="tx1"/>
                </a:solidFill>
              </a:rPr>
              <a:t>電離層分析</a:t>
            </a:r>
            <a:endParaRPr kumimoji="0" lang="en-US" altLang="zh-TW" sz="2200" b="1" dirty="0" smtClean="0">
              <a:solidFill>
                <a:schemeClr val="tx1"/>
              </a:solidFill>
            </a:endParaRPr>
          </a:p>
          <a:p>
            <a:pPr marL="893763" lvl="1" indent="-355600">
              <a:buSzPct val="80000"/>
              <a:buFont typeface="Wingdings" pitchFamily="2" charset="2"/>
              <a:buChar char="p"/>
            </a:pPr>
            <a:r>
              <a:rPr kumimoji="0" lang="zh-TW" altLang="en-US" sz="2200" b="1" dirty="0" smtClean="0">
                <a:solidFill>
                  <a:schemeClr val="tx1"/>
                </a:solidFill>
              </a:rPr>
              <a:t>井下應變儀紀錄</a:t>
            </a:r>
            <a:endParaRPr kumimoji="0" lang="en-US" altLang="zh-TW" sz="2200" b="1" dirty="0" smtClean="0">
              <a:solidFill>
                <a:schemeClr val="tx1"/>
              </a:solidFill>
            </a:endParaRPr>
          </a:p>
          <a:p>
            <a:pPr marL="893763" lvl="1" indent="-355600">
              <a:buSzPct val="80000"/>
              <a:buFont typeface="Wingdings" pitchFamily="2" charset="2"/>
              <a:buChar char="p"/>
            </a:pPr>
            <a:r>
              <a:rPr kumimoji="0" lang="zh-TW" altLang="en-US" sz="2200" b="1" dirty="0" smtClean="0">
                <a:solidFill>
                  <a:schemeClr val="tx1"/>
                </a:solidFill>
              </a:rPr>
              <a:t>大地電磁</a:t>
            </a:r>
            <a:endParaRPr kumimoji="0" lang="en-US" altLang="zh-TW" sz="2200" b="1" dirty="0" smtClean="0">
              <a:solidFill>
                <a:schemeClr val="tx1"/>
              </a:solidFill>
            </a:endParaRPr>
          </a:p>
          <a:p>
            <a:pPr marL="893763" lvl="1" indent="-355600">
              <a:buSzPct val="80000"/>
              <a:buFont typeface="Wingdings" pitchFamily="2" charset="2"/>
              <a:buChar char="p"/>
            </a:pPr>
            <a:r>
              <a:rPr kumimoji="0" lang="zh-TW" altLang="en-US" sz="2200" b="1" dirty="0" smtClean="0">
                <a:solidFill>
                  <a:schemeClr val="tx1"/>
                </a:solidFill>
              </a:rPr>
              <a:t>地磁與重力監測</a:t>
            </a:r>
            <a:endParaRPr kumimoji="0" lang="en-US" altLang="zh-TW" sz="2000" b="1" dirty="0" smtClean="0">
              <a:solidFill>
                <a:schemeClr val="tx1"/>
              </a:solidFill>
            </a:endParaRPr>
          </a:p>
        </p:txBody>
      </p:sp>
      <p:sp>
        <p:nvSpPr>
          <p:cNvPr id="71684" name="Rectangle 33"/>
          <p:cNvSpPr>
            <a:spLocks noChangeArrowheads="1"/>
          </p:cNvSpPr>
          <p:nvPr/>
        </p:nvSpPr>
        <p:spPr bwMode="auto">
          <a:xfrm>
            <a:off x="4500563" y="2421607"/>
            <a:ext cx="410368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0" indent="-266700" eaLnBrk="0" hangingPunct="0">
              <a:spcBef>
                <a:spcPct val="20000"/>
              </a:spcBef>
              <a:buClr>
                <a:schemeClr val="tx1"/>
              </a:buClr>
              <a:buSzPct val="90000"/>
              <a:buFont typeface="Wingdings" pitchFamily="2" charset="2"/>
              <a:buAutoNum type="arabicPeriod" startAt="3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水文及地球化學前兆</a:t>
            </a:r>
          </a:p>
          <a:p>
            <a:pPr marL="714375" lvl="1" indent="-352425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p"/>
            </a:pPr>
            <a:r>
              <a:rPr lang="zh-TW" altLang="en-US" sz="2200" b="1" dirty="0">
                <a:latin typeface="微軟正黑體" pitchFamily="34" charset="-120"/>
                <a:ea typeface="微軟正黑體" pitchFamily="34" charset="-120"/>
              </a:rPr>
              <a:t>地下水監測</a:t>
            </a:r>
            <a:endParaRPr lang="en-US" altLang="zh-TW" sz="2200" b="1" dirty="0">
              <a:latin typeface="微軟正黑體" pitchFamily="34" charset="-120"/>
              <a:ea typeface="微軟正黑體" pitchFamily="34" charset="-120"/>
            </a:endParaRPr>
          </a:p>
          <a:p>
            <a:pPr marL="714375" lvl="1" indent="-352425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p"/>
            </a:pPr>
            <a:r>
              <a:rPr lang="zh-TW" altLang="en-US" sz="2200" b="1" dirty="0">
                <a:latin typeface="微軟正黑體" pitchFamily="34" charset="-120"/>
                <a:ea typeface="微軟正黑體" pitchFamily="34" charset="-120"/>
              </a:rPr>
              <a:t>地下水導電度</a:t>
            </a:r>
            <a:endParaRPr lang="en-US" altLang="zh-TW" sz="2200" b="1" dirty="0">
              <a:latin typeface="微軟正黑體" pitchFamily="34" charset="-120"/>
              <a:ea typeface="微軟正黑體" pitchFamily="34" charset="-120"/>
            </a:endParaRPr>
          </a:p>
          <a:p>
            <a:pPr marL="714375" lvl="1" indent="-352425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p"/>
            </a:pPr>
            <a:r>
              <a:rPr lang="zh-TW" altLang="en-US" sz="2200" b="1" dirty="0">
                <a:latin typeface="微軟正黑體" pitchFamily="34" charset="-120"/>
                <a:ea typeface="微軟正黑體" pitchFamily="34" charset="-120"/>
              </a:rPr>
              <a:t>地化流體成分監測：</a:t>
            </a:r>
            <a:r>
              <a:rPr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氡氣</a:t>
            </a:r>
            <a:r>
              <a:rPr lang="zh-TW" altLang="en-US" sz="2200" b="1" dirty="0">
                <a:latin typeface="微軟正黑體" pitchFamily="34" charset="-120"/>
                <a:ea typeface="微軟正黑體" pitchFamily="34" charset="-120"/>
              </a:rPr>
              <a:t>、氦氣、甲烷等</a:t>
            </a:r>
          </a:p>
          <a:p>
            <a:pPr marL="444500" indent="-266700" eaLnBrk="0" hangingPunct="0">
              <a:spcBef>
                <a:spcPct val="20000"/>
              </a:spcBef>
              <a:buClr>
                <a:schemeClr val="tx1"/>
              </a:buClr>
              <a:buSzPct val="90000"/>
              <a:buFont typeface="Wingdings" pitchFamily="2" charset="2"/>
              <a:buAutoNum type="arabicPeriod" startAt="3"/>
            </a:pPr>
            <a:r>
              <a:rPr lang="zh-TW" altLang="zh-TW" sz="2400" b="1" dirty="0">
                <a:latin typeface="微軟正黑體" pitchFamily="34" charset="-120"/>
                <a:ea typeface="微軟正黑體" pitchFamily="34" charset="-120"/>
              </a:rPr>
              <a:t>動物異常行為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marL="1355725" lvl="1" indent="-4572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pPr>
            <a:endParaRPr lang="zh-TW" altLang="en-US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1685" name="Rectangle 2"/>
          <p:cNvSpPr>
            <a:spLocks noChangeArrowheads="1"/>
          </p:cNvSpPr>
          <p:nvPr/>
        </p:nvSpPr>
        <p:spPr bwMode="auto">
          <a:xfrm>
            <a:off x="468313" y="5517232"/>
            <a:ext cx="8075612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 algn="just">
              <a:spcAft>
                <a:spcPct val="20000"/>
              </a:spcAft>
              <a:buClr>
                <a:srgbClr val="000099"/>
              </a:buClr>
              <a:buSzPct val="80000"/>
              <a:buFont typeface="Wingdings" pitchFamily="2" charset="2"/>
              <a:buChar char="n"/>
            </a:pPr>
            <a:r>
              <a:rPr kumimoji="1" lang="zh-TW" altLang="zh-TW" sz="2600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成功案例</a:t>
            </a:r>
            <a:endParaRPr kumimoji="1" lang="zh-TW" altLang="en-US" sz="2600" b="1" dirty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  <a:p>
            <a:pPr marL="266700" indent="-266700" algn="just">
              <a:buClr>
                <a:schemeClr val="bg2"/>
              </a:buClr>
              <a:buSzPct val="80000"/>
              <a:buFont typeface="Wingdings" pitchFamily="2" charset="2"/>
              <a:buNone/>
            </a:pPr>
            <a:r>
              <a:rPr kumimoji="1" lang="en-US" altLang="zh-TW" sz="2400" b="1" dirty="0">
                <a:latin typeface="微軟正黑體" pitchFamily="34" charset="-120"/>
                <a:ea typeface="微軟正黑體" pitchFamily="34" charset="-120"/>
                <a:cs typeface="Arial" charset="0"/>
              </a:rPr>
              <a:t>	1975</a:t>
            </a:r>
            <a:r>
              <a:rPr kumimoji="1" lang="zh-TW" altLang="en-US" sz="2400" b="1" dirty="0">
                <a:latin typeface="微軟正黑體" pitchFamily="34" charset="-120"/>
                <a:ea typeface="微軟正黑體" pitchFamily="34" charset="-120"/>
                <a:cs typeface="Arial" charset="0"/>
              </a:rPr>
              <a:t>年</a:t>
            </a:r>
            <a:r>
              <a:rPr kumimoji="1" lang="en-US" altLang="zh-TW" sz="2400" b="1" dirty="0">
                <a:latin typeface="微軟正黑體" pitchFamily="34" charset="-120"/>
                <a:ea typeface="微軟正黑體" pitchFamily="34" charset="-120"/>
                <a:cs typeface="Arial" charset="0"/>
              </a:rPr>
              <a:t>2</a:t>
            </a:r>
            <a:r>
              <a:rPr kumimoji="1" lang="zh-TW" altLang="en-US" sz="2400" b="1" dirty="0">
                <a:latin typeface="微軟正黑體" pitchFamily="34" charset="-120"/>
                <a:ea typeface="微軟正黑體" pitchFamily="34" charset="-120"/>
                <a:cs typeface="Arial" charset="0"/>
              </a:rPr>
              <a:t>月</a:t>
            </a:r>
            <a:r>
              <a:rPr kumimoji="1" lang="en-US" altLang="zh-TW" sz="2400" b="1" dirty="0">
                <a:latin typeface="微軟正黑體" pitchFamily="34" charset="-120"/>
                <a:ea typeface="微軟正黑體" pitchFamily="34" charset="-120"/>
                <a:cs typeface="Arial" charset="0"/>
              </a:rPr>
              <a:t>4</a:t>
            </a:r>
            <a:r>
              <a:rPr kumimoji="1" lang="zh-TW" altLang="en-US" sz="2400" b="1" dirty="0">
                <a:latin typeface="微軟正黑體" pitchFamily="34" charset="-120"/>
                <a:ea typeface="微軟正黑體" pitchFamily="34" charset="-120"/>
                <a:cs typeface="Arial" charset="0"/>
              </a:rPr>
              <a:t>日的大陸遼寧省海城大地震，在地震前發出警訊，疏散民眾</a:t>
            </a:r>
            <a:endParaRPr kumimoji="1" lang="en-US" altLang="zh-TW" sz="2400" b="1" dirty="0"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sp>
        <p:nvSpPr>
          <p:cNvPr id="71686" name="Rectangle 17"/>
          <p:cNvSpPr txBox="1">
            <a:spLocks noGrp="1" noChangeArrowheads="1"/>
          </p:cNvSpPr>
          <p:nvPr/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0F37FFE-7DFA-49C0-9BBF-A079FA748C56}" type="slidenum">
              <a:rPr lang="zh-TW" altLang="en-US" sz="1200" b="1">
                <a:latin typeface="微軟正黑體" pitchFamily="34" charset="-120"/>
                <a:ea typeface="微軟正黑體" pitchFamily="34" charset="-120"/>
              </a:rPr>
              <a:pPr algn="r"/>
              <a:t>13</a:t>
            </a:fld>
            <a:endParaRPr lang="en-US" altLang="zh-TW" sz="1200" b="1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476672"/>
            <a:ext cx="8143875" cy="6921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TW" sz="3800" b="1" dirty="0" smtClean="0">
                <a:solidFill>
                  <a:srgbClr val="0D711E"/>
                </a:solidFill>
                <a:cs typeface="Times New Roman" pitchFamily="18" charset="0"/>
              </a:rPr>
              <a:t>(</a:t>
            </a:r>
            <a:r>
              <a:rPr lang="zh-TW" altLang="en-US" sz="3800" b="1" dirty="0" smtClean="0">
                <a:solidFill>
                  <a:srgbClr val="0D711E"/>
                </a:solidFill>
                <a:cs typeface="Times New Roman" pitchFamily="18" charset="0"/>
              </a:rPr>
              <a:t>四</a:t>
            </a:r>
            <a:r>
              <a:rPr lang="en-US" altLang="zh-TW" sz="3800" b="1" dirty="0" smtClean="0">
                <a:solidFill>
                  <a:srgbClr val="0D711E"/>
                </a:solidFill>
                <a:cs typeface="Times New Roman" pitchFamily="18" charset="0"/>
              </a:rPr>
              <a:t>)</a:t>
            </a:r>
            <a:r>
              <a:rPr lang="zh-TW" altLang="en-US" sz="3800" b="1" dirty="0" smtClean="0">
                <a:solidFill>
                  <a:srgbClr val="0D711E"/>
                </a:solidFill>
                <a:cs typeface="Times New Roman" pitchFamily="18" charset="0"/>
              </a:rPr>
              <a:t>地震預警系統</a:t>
            </a:r>
            <a:r>
              <a:rPr lang="en-US" altLang="zh-TW" sz="3800" b="1" dirty="0" smtClean="0">
                <a:solidFill>
                  <a:srgbClr val="0D711E"/>
                </a:solidFill>
                <a:cs typeface="Times New Roman" pitchFamily="18" charset="0"/>
              </a:rPr>
              <a:t>(1/3)</a:t>
            </a:r>
          </a:p>
        </p:txBody>
      </p:sp>
      <p:sp>
        <p:nvSpPr>
          <p:cNvPr id="30" name="圓角矩形 29"/>
          <p:cNvSpPr>
            <a:spLocks noChangeArrowheads="1"/>
          </p:cNvSpPr>
          <p:nvPr/>
        </p:nvSpPr>
        <p:spPr bwMode="auto">
          <a:xfrm>
            <a:off x="4643438" y="1236663"/>
            <a:ext cx="4500562" cy="5519737"/>
          </a:xfrm>
          <a:prstGeom prst="roundRect">
            <a:avLst>
              <a:gd name="adj" fmla="val 6745"/>
            </a:avLst>
          </a:prstGeom>
          <a:noFill/>
          <a:ln w="38100" cmpd="dbl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800" b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圓角矩形 28"/>
          <p:cNvSpPr>
            <a:spLocks noChangeArrowheads="1"/>
          </p:cNvSpPr>
          <p:nvPr/>
        </p:nvSpPr>
        <p:spPr bwMode="auto">
          <a:xfrm>
            <a:off x="76200" y="1271588"/>
            <a:ext cx="4500563" cy="5484812"/>
          </a:xfrm>
          <a:prstGeom prst="roundRect">
            <a:avLst>
              <a:gd name="adj" fmla="val 6745"/>
            </a:avLst>
          </a:prstGeom>
          <a:noFill/>
          <a:ln w="38100" cmpd="dbl" algn="ctr">
            <a:solidFill>
              <a:srgbClr val="0033CC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72708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6175" y="4092575"/>
            <a:ext cx="18907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文字方塊 14"/>
          <p:cNvSpPr txBox="1">
            <a:spLocks noChangeArrowheads="1"/>
          </p:cNvSpPr>
          <p:nvPr/>
        </p:nvSpPr>
        <p:spPr bwMode="auto">
          <a:xfrm>
            <a:off x="76200" y="1290638"/>
            <a:ext cx="4427538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6213" indent="-176213">
              <a:defRPr/>
            </a:pPr>
            <a:r>
              <a:rPr lang="zh-TW" altLang="en-US" sz="28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  <a:cs typeface="微軟正黑體"/>
              </a:rPr>
              <a:t>區域型地震預警系統</a:t>
            </a:r>
            <a:endParaRPr lang="en-US" altLang="zh-TW" sz="1800" b="1" dirty="0">
              <a:solidFill>
                <a:srgbClr val="0033CC"/>
              </a:solidFill>
              <a:latin typeface="微軟正黑體" pitchFamily="34" charset="-120"/>
              <a:ea typeface="微軟正黑體" pitchFamily="34" charset="-120"/>
              <a:cs typeface="微軟正黑體"/>
            </a:endParaRPr>
          </a:p>
          <a:p>
            <a:pPr marL="176213" indent="-176213">
              <a:buFont typeface="Arial" charset="0"/>
              <a:buChar char="•"/>
              <a:defRPr/>
            </a:pP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  <a:cs typeface="微軟正黑體"/>
              </a:rPr>
              <a:t>運用遍佈全台的地震儀，進行地震偵測。可以計算出地震對於全台各地的震度，並提出預警</a:t>
            </a:r>
            <a:endParaRPr lang="en-US" altLang="zh-TW" sz="1800" b="1" dirty="0">
              <a:latin typeface="微軟正黑體" pitchFamily="34" charset="-120"/>
              <a:ea typeface="微軟正黑體" pitchFamily="34" charset="-120"/>
              <a:cs typeface="微軟正黑體"/>
            </a:endParaRPr>
          </a:p>
          <a:p>
            <a:pPr marL="176213" indent="-176213">
              <a:buFont typeface="Arial" charset="0"/>
              <a:buChar char="•"/>
              <a:defRPr/>
            </a:pP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  <a:cs typeface="微軟正黑體"/>
              </a:rPr>
              <a:t>需要多組地震儀的訊號進行運算，同時也須透過傳輸資訊，需要較長計算時間，一般而言於島內地震需時</a:t>
            </a:r>
            <a:r>
              <a:rPr lang="en-US" altLang="zh-TW" sz="1800" b="1" dirty="0">
                <a:latin typeface="微軟正黑體" pitchFamily="34" charset="-120"/>
                <a:ea typeface="微軟正黑體" pitchFamily="34" charset="-120"/>
                <a:cs typeface="微軟正黑體"/>
              </a:rPr>
              <a:t>18</a:t>
            </a: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  <a:cs typeface="微軟正黑體"/>
              </a:rPr>
              <a:t>秒</a:t>
            </a:r>
            <a:endParaRPr lang="en-US" altLang="zh-TW" sz="1800" b="1" dirty="0">
              <a:latin typeface="微軟正黑體" pitchFamily="34" charset="-120"/>
              <a:ea typeface="微軟正黑體" pitchFamily="34" charset="-120"/>
              <a:cs typeface="微軟正黑體"/>
            </a:endParaRPr>
          </a:p>
          <a:p>
            <a:pPr marL="176213" indent="-176213">
              <a:buFont typeface="Arial" charset="0"/>
              <a:buChar char="•"/>
              <a:defRPr/>
            </a:pP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  <a:cs typeface="微軟正黑體"/>
              </a:rPr>
              <a:t>於近震央地區來不及提出預警，因此會有盲區</a:t>
            </a:r>
            <a:r>
              <a:rPr lang="en-US" altLang="zh-TW" sz="1800" b="1" dirty="0">
                <a:latin typeface="微軟正黑體" pitchFamily="34" charset="-120"/>
                <a:ea typeface="微軟正黑體" pitchFamily="34" charset="-120"/>
                <a:cs typeface="微軟正黑體"/>
              </a:rPr>
              <a:t>(50~70km)</a:t>
            </a:r>
          </a:p>
          <a:p>
            <a:pPr marL="176213" indent="-176213">
              <a:defRPr/>
            </a:pPr>
            <a:endParaRPr lang="zh-TW" altLang="en-US" sz="1800" b="1" dirty="0">
              <a:latin typeface="微軟正黑體" pitchFamily="34" charset="-120"/>
              <a:ea typeface="微軟正黑體" pitchFamily="34" charset="-120"/>
              <a:cs typeface="微軟正黑體"/>
            </a:endParaRPr>
          </a:p>
        </p:txBody>
      </p:sp>
      <p:sp>
        <p:nvSpPr>
          <p:cNvPr id="72710" name="文字方塊 17"/>
          <p:cNvSpPr txBox="1">
            <a:spLocks noChangeArrowheads="1"/>
          </p:cNvSpPr>
          <p:nvPr/>
        </p:nvSpPr>
        <p:spPr bwMode="auto">
          <a:xfrm>
            <a:off x="4716463" y="1255713"/>
            <a:ext cx="4427537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3038" indent="-173038">
              <a:defRPr/>
            </a:pPr>
            <a:r>
              <a:rPr lang="zh-TW" altLang="en-US" sz="2800" b="1" dirty="0">
                <a:solidFill>
                  <a:srgbClr val="CC3300"/>
                </a:solidFill>
                <a:latin typeface="微軟正黑體" pitchFamily="34" charset="-120"/>
                <a:ea typeface="微軟正黑體" pitchFamily="34" charset="-120"/>
                <a:cs typeface="微軟正黑體"/>
              </a:rPr>
              <a:t>現地型地震預警系統</a:t>
            </a:r>
            <a:endParaRPr lang="en-US" altLang="zh-TW" sz="1800" b="1" dirty="0">
              <a:latin typeface="微軟正黑體" pitchFamily="34" charset="-120"/>
              <a:ea typeface="微軟正黑體" pitchFamily="34" charset="-120"/>
              <a:cs typeface="微軟正黑體"/>
            </a:endParaRPr>
          </a:p>
          <a:p>
            <a:pPr marL="173038" indent="-173038">
              <a:buFont typeface="Arial" charset="0"/>
              <a:buChar char="•"/>
              <a:defRPr/>
            </a:pP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  <a:cs typeface="微軟正黑體"/>
              </a:rPr>
              <a:t>運用現地架設之地震儀直接偵測地震前的</a:t>
            </a:r>
            <a:r>
              <a:rPr lang="en-US" altLang="zh-TW" sz="1800" b="1" dirty="0">
                <a:latin typeface="微軟正黑體" pitchFamily="34" charset="-120"/>
                <a:ea typeface="微軟正黑體" pitchFamily="34" charset="-120"/>
                <a:cs typeface="微軟正黑體"/>
              </a:rPr>
              <a:t>P</a:t>
            </a: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  <a:cs typeface="微軟正黑體"/>
              </a:rPr>
              <a:t>波，並預測後續地震的震度，提出地震預警訊息</a:t>
            </a:r>
            <a:endParaRPr lang="en-US" altLang="zh-TW" sz="1800" b="1" dirty="0">
              <a:latin typeface="微軟正黑體" pitchFamily="34" charset="-120"/>
              <a:ea typeface="微軟正黑體" pitchFamily="34" charset="-120"/>
              <a:cs typeface="微軟正黑體"/>
            </a:endParaRPr>
          </a:p>
          <a:p>
            <a:pPr marL="173038" indent="-173038">
              <a:buFont typeface="Arial" charset="0"/>
              <a:buChar char="•"/>
              <a:defRPr/>
            </a:pP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  <a:cs typeface="微軟正黑體"/>
              </a:rPr>
              <a:t>由於僅使用現地地震儀資訊，精準度較區域型差</a:t>
            </a:r>
            <a:endParaRPr lang="en-US" altLang="zh-TW" sz="1800" b="1" dirty="0">
              <a:latin typeface="微軟正黑體" pitchFamily="34" charset="-120"/>
              <a:ea typeface="微軟正黑體" pitchFamily="34" charset="-120"/>
              <a:cs typeface="微軟正黑體"/>
            </a:endParaRPr>
          </a:p>
          <a:p>
            <a:pPr marL="173038" indent="-173038">
              <a:buFont typeface="Arial" charset="0"/>
              <a:buChar char="•"/>
              <a:defRPr/>
            </a:pP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  <a:cs typeface="微軟正黑體"/>
              </a:rPr>
              <a:t>速度快，於近震央區域可以爭取較多的預警時間</a:t>
            </a:r>
          </a:p>
        </p:txBody>
      </p:sp>
      <p:pic>
        <p:nvPicPr>
          <p:cNvPr id="72711" name="Picture 2" descr="M:\DCIM\100NCD80\DSC_0022.JPG"/>
          <p:cNvPicPr>
            <a:picLocks noChangeAspect="1" noChangeArrowheads="1"/>
          </p:cNvPicPr>
          <p:nvPr/>
        </p:nvPicPr>
        <p:blipFill>
          <a:blip r:embed="rId3" cstate="print"/>
          <a:srcRect b="9239"/>
          <a:stretch>
            <a:fillRect/>
          </a:stretch>
        </p:blipFill>
        <p:spPr bwMode="auto">
          <a:xfrm>
            <a:off x="7019925" y="3411538"/>
            <a:ext cx="1814513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2" name="Picture 32" descr="Logo_central_weather_bureau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5219" b="21996"/>
          <a:stretch>
            <a:fillRect/>
          </a:stretch>
        </p:blipFill>
        <p:spPr bwMode="auto">
          <a:xfrm>
            <a:off x="307975" y="4092575"/>
            <a:ext cx="21034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3" name="文字方塊 23"/>
          <p:cNvSpPr txBox="1">
            <a:spLocks noChangeArrowheads="1"/>
          </p:cNvSpPr>
          <p:nvPr/>
        </p:nvSpPr>
        <p:spPr bwMode="auto">
          <a:xfrm>
            <a:off x="5027613" y="4706938"/>
            <a:ext cx="1962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1400">
                <a:latin typeface="Arial" charset="0"/>
                <a:ea typeface="標楷體" pitchFamily="65" charset="-120"/>
                <a:cs typeface="微軟正黑體"/>
              </a:rPr>
              <a:t>國家地震工程研究中心</a:t>
            </a:r>
            <a:endParaRPr lang="en-US" altLang="zh-TW" sz="1400">
              <a:latin typeface="Arial" charset="0"/>
              <a:ea typeface="標楷體" pitchFamily="65" charset="-120"/>
              <a:cs typeface="微軟正黑體"/>
            </a:endParaRPr>
          </a:p>
          <a:p>
            <a:pPr algn="ctr"/>
            <a:r>
              <a:rPr lang="en-US" altLang="zh-TW" sz="1400">
                <a:latin typeface="Arial" charset="0"/>
                <a:ea typeface="標楷體" pitchFamily="65" charset="-120"/>
                <a:cs typeface="微軟正黑體"/>
              </a:rPr>
              <a:t>NCREE</a:t>
            </a:r>
            <a:endParaRPr lang="zh-TW" altLang="en-US" sz="1400">
              <a:latin typeface="Arial" charset="0"/>
              <a:ea typeface="標楷體" pitchFamily="65" charset="-120"/>
              <a:cs typeface="微軟正黑體"/>
            </a:endParaRPr>
          </a:p>
        </p:txBody>
      </p:sp>
      <p:pic>
        <p:nvPicPr>
          <p:cNvPr id="72714" name="Picture 16"/>
          <p:cNvPicPr>
            <a:picLocks noChangeAspect="1" noChangeArrowheads="1"/>
          </p:cNvPicPr>
          <p:nvPr/>
        </p:nvPicPr>
        <p:blipFill>
          <a:blip r:embed="rId6" cstate="print"/>
          <a:srcRect l="19408" t="19164" r="19086" b="5003"/>
          <a:stretch>
            <a:fillRect/>
          </a:stretch>
        </p:blipFill>
        <p:spPr bwMode="auto">
          <a:xfrm>
            <a:off x="277813" y="4621213"/>
            <a:ext cx="212407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G:\photo\2011\2011-2-11中正大學EEWS\DSC_9302.JPG"/>
          <p:cNvPicPr>
            <a:picLocks noChangeAspect="1" noChangeArrowheads="1"/>
          </p:cNvPicPr>
          <p:nvPr/>
        </p:nvPicPr>
        <p:blipFill>
          <a:blip r:embed="rId7" cstate="print"/>
          <a:srcRect l="13333" r="13333"/>
          <a:stretch>
            <a:fillRect/>
          </a:stretch>
        </p:blipFill>
        <p:spPr bwMode="auto">
          <a:xfrm>
            <a:off x="5220072" y="5427762"/>
            <a:ext cx="1440160" cy="1249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716" name="Rectangle 17"/>
          <p:cNvSpPr txBox="1">
            <a:spLocks noGrp="1" noChangeArrowheads="1"/>
          </p:cNvSpPr>
          <p:nvPr/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345CA-6875-4D02-92B2-FCA939275559}" type="slidenum">
              <a:rPr lang="zh-TW" altLang="en-US" sz="1200" b="0">
                <a:latin typeface="Arial Black" pitchFamily="34" charset="0"/>
              </a:rPr>
              <a:pPr algn="r"/>
              <a:t>14</a:t>
            </a:fld>
            <a:endParaRPr lang="en-US" altLang="zh-TW" sz="1200" b="0">
              <a:latin typeface="Arial Black" pitchFamily="34" charset="0"/>
            </a:endParaRPr>
          </a:p>
        </p:txBody>
      </p:sp>
      <p:pic>
        <p:nvPicPr>
          <p:cNvPr id="72717" name="Picture 15" descr="NCREE-LOGO-圖形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00675" y="3752850"/>
            <a:ext cx="11017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AutoShape 2"/>
          <p:cNvSpPr>
            <a:spLocks noChangeArrowheads="1"/>
          </p:cNvSpPr>
          <p:nvPr/>
        </p:nvSpPr>
        <p:spPr bwMode="auto">
          <a:xfrm>
            <a:off x="1042988" y="1773238"/>
            <a:ext cx="4033837" cy="3527425"/>
          </a:xfrm>
          <a:prstGeom prst="flowChartAlternateProcess">
            <a:avLst/>
          </a:prstGeom>
          <a:solidFill>
            <a:srgbClr val="006699"/>
          </a:solidFill>
          <a:ln w="38100" algn="ctr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defRPr/>
            </a:pPr>
            <a:endParaRPr lang="zh-TW" altLang="en-US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74755" name="Picture 2" descr="C:\Users\pylin.NCREE\Pictures\2011-02-22_5D Mark II_IMG_07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3546475"/>
            <a:ext cx="47879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4" descr="徵文活動相關照片"/>
          <p:cNvPicPr>
            <a:picLocks noChangeAspect="1" noChangeArrowheads="1"/>
          </p:cNvPicPr>
          <p:nvPr/>
        </p:nvPicPr>
        <p:blipFill>
          <a:blip r:embed="rId3" cstate="print"/>
          <a:srcRect l="7887" r="18808"/>
          <a:stretch>
            <a:fillRect/>
          </a:stretch>
        </p:blipFill>
        <p:spPr bwMode="auto">
          <a:xfrm>
            <a:off x="4149725" y="1019175"/>
            <a:ext cx="187325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2" descr="http://album.udn.com/community/img/PSN_PHOTO/tp6joa83/f_4838991_1.jpg"/>
          <p:cNvPicPr>
            <a:picLocks noChangeAspect="1" noChangeArrowheads="1"/>
          </p:cNvPicPr>
          <p:nvPr/>
        </p:nvPicPr>
        <p:blipFill>
          <a:blip r:embed="rId4" cstate="print"/>
          <a:srcRect l="2766" t="2069" r="2766" b="2069"/>
          <a:stretch>
            <a:fillRect/>
          </a:stretch>
        </p:blipFill>
        <p:spPr bwMode="auto">
          <a:xfrm>
            <a:off x="46038" y="2778125"/>
            <a:ext cx="1647825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6" descr="徵文活動相關照片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1125538"/>
            <a:ext cx="2305050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/>
          <p:nvPr/>
        </p:nvSpPr>
        <p:spPr>
          <a:xfrm>
            <a:off x="0" y="179388"/>
            <a:ext cx="772795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zh-TW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(</a:t>
            </a:r>
            <a:r>
              <a:rPr kumimoji="1" lang="zh-TW" altLang="en-US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四</a:t>
            </a:r>
            <a:r>
              <a:rPr kumimoji="1" lang="en-US" altLang="zh-TW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)</a:t>
            </a:r>
            <a:r>
              <a:rPr lang="zh-TW" altLang="en-US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現</a:t>
            </a:r>
            <a:r>
              <a:rPr lang="zh-TW" altLang="en-US" sz="3600" b="1" dirty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地型地震預警系統</a:t>
            </a:r>
            <a:r>
              <a:rPr lang="en-US" altLang="zh-TW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(2/3)</a:t>
            </a:r>
            <a:endParaRPr lang="en-US" altLang="zh-TW" sz="3600" b="1" dirty="0">
              <a:solidFill>
                <a:srgbClr val="0D711E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140295" name="文字方塊 11"/>
          <p:cNvSpPr txBox="1">
            <a:spLocks noChangeArrowheads="1"/>
          </p:cNvSpPr>
          <p:nvPr/>
        </p:nvSpPr>
        <p:spPr bwMode="auto">
          <a:xfrm>
            <a:off x="395288" y="5445125"/>
            <a:ext cx="23764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0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921</a:t>
            </a:r>
            <a:r>
              <a:rPr lang="zh-TW" altLang="en-US" sz="20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集集地震</a:t>
            </a:r>
            <a:endParaRPr lang="en-US" altLang="zh-TW" sz="20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zh-TW" altLang="en-US" sz="18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時間</a:t>
            </a:r>
            <a:r>
              <a:rPr lang="en-US" altLang="zh-TW" sz="18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 : 88/9/21 1:47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zh-TW" altLang="en-US" sz="18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地震深度</a:t>
            </a:r>
            <a:r>
              <a:rPr lang="en-US" altLang="zh-TW" sz="18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: 8 km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zh-TW" altLang="en-US" sz="18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地震規模</a:t>
            </a:r>
            <a:r>
              <a:rPr lang="en-US" altLang="zh-TW" sz="18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: 7.3</a:t>
            </a:r>
            <a:endParaRPr lang="zh-TW" altLang="en-US" sz="18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140297" name="文字方塊 43"/>
          <p:cNvSpPr txBox="1">
            <a:spLocks noChangeArrowheads="1"/>
          </p:cNvSpPr>
          <p:nvPr/>
        </p:nvSpPr>
        <p:spPr bwMode="auto">
          <a:xfrm>
            <a:off x="4307436" y="6211888"/>
            <a:ext cx="49423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2011</a:t>
            </a: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2</a:t>
            </a:r>
            <a:r>
              <a:rPr lang="zh-TW" altLang="en-US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月記者會 振動台實機整合測試照片</a:t>
            </a:r>
            <a:endParaRPr lang="en-US" altLang="zh-TW" sz="1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algn="ctr">
              <a:defRPr/>
            </a:pPr>
            <a:r>
              <a:rPr lang="zh-TW" altLang="en-US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可為台中</a:t>
            </a:r>
            <a:r>
              <a:rPr lang="en-US" altLang="zh-TW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,</a:t>
            </a:r>
            <a:r>
              <a:rPr lang="zh-TW" altLang="en-US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新竹</a:t>
            </a:r>
            <a:r>
              <a:rPr lang="en-US" altLang="zh-TW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,</a:t>
            </a:r>
            <a:r>
              <a:rPr lang="zh-TW" altLang="en-US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台北爭取</a:t>
            </a:r>
            <a:r>
              <a:rPr lang="en-US" altLang="zh-TW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7,17</a:t>
            </a:r>
            <a:r>
              <a:rPr lang="zh-TW" altLang="en-US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與</a:t>
            </a:r>
            <a:r>
              <a:rPr lang="en-US" altLang="zh-TW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25</a:t>
            </a:r>
            <a:r>
              <a:rPr lang="zh-TW" altLang="en-US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秒的預警時間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187450" y="1916113"/>
            <a:ext cx="3636963" cy="3384550"/>
            <a:chOff x="2993" y="1616"/>
            <a:chExt cx="2654" cy="2631"/>
          </a:xfrm>
        </p:grpSpPr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2993" y="1633"/>
              <a:ext cx="2654" cy="2614"/>
              <a:chOff x="61" y="593"/>
              <a:chExt cx="3363" cy="3596"/>
            </a:xfrm>
          </p:grpSpPr>
          <p:pic>
            <p:nvPicPr>
              <p:cNvPr id="74784" name="圖片 9"/>
              <p:cNvPicPr>
                <a:picLocks noChangeAspect="1"/>
              </p:cNvPicPr>
              <p:nvPr/>
            </p:nvPicPr>
            <p:blipFill>
              <a:blip r:embed="rId6" cstate="print"/>
              <a:srcRect b="41815"/>
              <a:stretch>
                <a:fillRect/>
              </a:stretch>
            </p:blipFill>
            <p:spPr bwMode="auto">
              <a:xfrm>
                <a:off x="61" y="823"/>
                <a:ext cx="3363" cy="3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22"/>
              <p:cNvGrpSpPr>
                <a:grpSpLocks/>
              </p:cNvGrpSpPr>
              <p:nvPr/>
            </p:nvGrpSpPr>
            <p:grpSpPr bwMode="auto">
              <a:xfrm>
                <a:off x="295" y="593"/>
                <a:ext cx="2501" cy="2818"/>
                <a:chOff x="295" y="593"/>
                <a:chExt cx="2501" cy="2818"/>
              </a:xfrm>
            </p:grpSpPr>
            <p:pic>
              <p:nvPicPr>
                <p:cNvPr id="74786" name="圖片 6"/>
                <p:cNvPicPr>
                  <a:picLocks noChangeAspect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1847" y="2960"/>
                  <a:ext cx="933" cy="3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4787" name="圖片 7"/>
                <p:cNvPicPr>
                  <a:picLocks noChangeAspect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1030" y="1426"/>
                  <a:ext cx="1623" cy="19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4788" name="圖片 8"/>
                <p:cNvPicPr>
                  <a:picLocks noChangeAspect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295" y="593"/>
                  <a:ext cx="2501" cy="21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4789" name="圖片 5"/>
                <p:cNvPicPr>
                  <a:picLocks noChangeAspect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1372" y="3144"/>
                  <a:ext cx="267" cy="2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40300" name="Rectangle 36"/>
            <p:cNvSpPr>
              <a:spLocks noChangeArrowheads="1"/>
            </p:cNvSpPr>
            <p:nvPr/>
          </p:nvSpPr>
          <p:spPr bwMode="auto">
            <a:xfrm>
              <a:off x="4740" y="1616"/>
              <a:ext cx="388" cy="93"/>
            </a:xfrm>
            <a:prstGeom prst="rect">
              <a:avLst/>
            </a:prstGeom>
            <a:solidFill>
              <a:srgbClr val="006699"/>
            </a:solidFill>
            <a:ln w="38100" algn="ctr">
              <a:noFill/>
              <a:miter lim="800000"/>
              <a:headEnd/>
              <a:tailEnd/>
            </a:ln>
          </p:spPr>
          <p:txBody>
            <a:bodyPr wrap="none" lIns="90000" tIns="46800" rIns="90000" bIns="46800"/>
            <a:lstStyle/>
            <a:p>
              <a:pPr>
                <a:defRPr/>
              </a:pPr>
              <a:endParaRPr lang="zh-TW" altLang="en-US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endParaRPr>
            </a:p>
          </p:txBody>
        </p:sp>
        <p:pic>
          <p:nvPicPr>
            <p:cNvPr id="74773" name="Picture 52" descr="無標題-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468" y="1650"/>
              <a:ext cx="699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42"/>
            <p:cNvGrpSpPr>
              <a:grpSpLocks/>
            </p:cNvGrpSpPr>
            <p:nvPr/>
          </p:nvGrpSpPr>
          <p:grpSpPr bwMode="auto">
            <a:xfrm>
              <a:off x="3809" y="1870"/>
              <a:ext cx="285" cy="302"/>
              <a:chOff x="3183" y="2220"/>
              <a:chExt cx="285" cy="302"/>
            </a:xfrm>
          </p:grpSpPr>
          <p:sp>
            <p:nvSpPr>
              <p:cNvPr id="140310" name="Text Box 43"/>
              <p:cNvSpPr txBox="1">
                <a:spLocks noChangeArrowheads="1"/>
              </p:cNvSpPr>
              <p:nvPr/>
            </p:nvSpPr>
            <p:spPr bwMode="auto">
              <a:xfrm>
                <a:off x="3186" y="2220"/>
                <a:ext cx="282" cy="265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defRPr/>
                </a:pPr>
                <a:r>
                  <a:rPr lang="zh-TW" altLang="en-US" sz="1600" b="1">
                    <a:solidFill>
                      <a:srgbClr val="FFFFFF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～</a:t>
                </a:r>
              </a:p>
            </p:txBody>
          </p:sp>
          <p:sp>
            <p:nvSpPr>
              <p:cNvPr id="140311" name="Text Box 44"/>
              <p:cNvSpPr txBox="1">
                <a:spLocks noChangeArrowheads="1"/>
              </p:cNvSpPr>
              <p:nvPr/>
            </p:nvSpPr>
            <p:spPr bwMode="auto">
              <a:xfrm>
                <a:off x="3183" y="2257"/>
                <a:ext cx="282" cy="265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defRPr/>
                </a:pPr>
                <a:r>
                  <a:rPr lang="zh-TW" altLang="en-US" sz="1600" b="1">
                    <a:solidFill>
                      <a:srgbClr val="FFFFFF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～</a:t>
                </a:r>
              </a:p>
            </p:txBody>
          </p:sp>
        </p:grpSp>
        <p:pic>
          <p:nvPicPr>
            <p:cNvPr id="74775" name="圖片 8"/>
            <p:cNvPicPr>
              <a:picLocks noChangeAspect="1"/>
            </p:cNvPicPr>
            <p:nvPr/>
          </p:nvPicPr>
          <p:blipFill>
            <a:blip r:embed="rId12" cstate="print"/>
            <a:srcRect l="20679" t="78442" r="65535" b="15379"/>
            <a:stretch>
              <a:fillRect/>
            </a:stretch>
          </p:blipFill>
          <p:spPr bwMode="auto">
            <a:xfrm>
              <a:off x="3411" y="2685"/>
              <a:ext cx="20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49"/>
            <p:cNvGrpSpPr>
              <a:grpSpLocks/>
            </p:cNvGrpSpPr>
            <p:nvPr/>
          </p:nvGrpSpPr>
          <p:grpSpPr bwMode="auto">
            <a:xfrm>
              <a:off x="3407" y="2568"/>
              <a:ext cx="285" cy="302"/>
              <a:chOff x="3183" y="2220"/>
              <a:chExt cx="285" cy="302"/>
            </a:xfrm>
          </p:grpSpPr>
          <p:sp>
            <p:nvSpPr>
              <p:cNvPr id="140308" name="Text Box 50"/>
              <p:cNvSpPr txBox="1">
                <a:spLocks noChangeArrowheads="1"/>
              </p:cNvSpPr>
              <p:nvPr/>
            </p:nvSpPr>
            <p:spPr bwMode="auto">
              <a:xfrm>
                <a:off x="3186" y="2217"/>
                <a:ext cx="282" cy="265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defRPr/>
                </a:pPr>
                <a:r>
                  <a:rPr lang="zh-TW" altLang="en-US" sz="1600" b="1">
                    <a:solidFill>
                      <a:srgbClr val="FFFFFF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～</a:t>
                </a:r>
              </a:p>
            </p:txBody>
          </p:sp>
          <p:sp>
            <p:nvSpPr>
              <p:cNvPr id="140309" name="Text Box 51"/>
              <p:cNvSpPr txBox="1">
                <a:spLocks noChangeArrowheads="1"/>
              </p:cNvSpPr>
              <p:nvPr/>
            </p:nvSpPr>
            <p:spPr bwMode="auto">
              <a:xfrm>
                <a:off x="3183" y="2254"/>
                <a:ext cx="282" cy="265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defRPr/>
                </a:pPr>
                <a:r>
                  <a:rPr lang="zh-TW" altLang="en-US" sz="1600" b="1">
                    <a:solidFill>
                      <a:srgbClr val="FFFFFF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～</a:t>
                </a:r>
              </a:p>
            </p:txBody>
          </p:sp>
        </p:grpSp>
        <p:grpSp>
          <p:nvGrpSpPr>
            <p:cNvPr id="7" name="Group 41"/>
            <p:cNvGrpSpPr>
              <a:grpSpLocks/>
            </p:cNvGrpSpPr>
            <p:nvPr/>
          </p:nvGrpSpPr>
          <p:grpSpPr bwMode="auto">
            <a:xfrm>
              <a:off x="4631" y="1623"/>
              <a:ext cx="284" cy="302"/>
              <a:chOff x="3183" y="2220"/>
              <a:chExt cx="284" cy="302"/>
            </a:xfrm>
          </p:grpSpPr>
          <p:sp>
            <p:nvSpPr>
              <p:cNvPr id="140306" name="Text Box 39"/>
              <p:cNvSpPr txBox="1">
                <a:spLocks noChangeArrowheads="1"/>
              </p:cNvSpPr>
              <p:nvPr/>
            </p:nvSpPr>
            <p:spPr bwMode="auto">
              <a:xfrm>
                <a:off x="3185" y="2220"/>
                <a:ext cx="282" cy="265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defRPr/>
                </a:pPr>
                <a:r>
                  <a:rPr lang="zh-TW" altLang="en-US" sz="1600" b="1">
                    <a:solidFill>
                      <a:srgbClr val="FFFFFF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～</a:t>
                </a:r>
              </a:p>
            </p:txBody>
          </p:sp>
          <p:sp>
            <p:nvSpPr>
              <p:cNvPr id="140307" name="Text Box 40"/>
              <p:cNvSpPr txBox="1">
                <a:spLocks noChangeArrowheads="1"/>
              </p:cNvSpPr>
              <p:nvPr/>
            </p:nvSpPr>
            <p:spPr bwMode="auto">
              <a:xfrm>
                <a:off x="3183" y="2257"/>
                <a:ext cx="282" cy="265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defRPr/>
                </a:pPr>
                <a:r>
                  <a:rPr lang="zh-TW" altLang="en-US" sz="1600" b="1">
                    <a:solidFill>
                      <a:srgbClr val="FFFFFF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～</a:t>
                </a:r>
              </a:p>
            </p:txBody>
          </p:sp>
        </p:grpSp>
      </p:grpSp>
      <p:grpSp>
        <p:nvGrpSpPr>
          <p:cNvPr id="8" name="群組 42"/>
          <p:cNvGrpSpPr>
            <a:grpSpLocks/>
          </p:cNvGrpSpPr>
          <p:nvPr/>
        </p:nvGrpSpPr>
        <p:grpSpPr bwMode="auto">
          <a:xfrm>
            <a:off x="6407150" y="188913"/>
            <a:ext cx="2736850" cy="3311525"/>
            <a:chOff x="4211638" y="122238"/>
            <a:chExt cx="4733925" cy="6446837"/>
          </a:xfrm>
        </p:grpSpPr>
        <p:pic>
          <p:nvPicPr>
            <p:cNvPr id="74764" name="圖片 17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078413" y="322263"/>
              <a:ext cx="2865437" cy="6246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5" name="圖片 16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435600" y="404813"/>
              <a:ext cx="2171700" cy="615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6" name="圖片 14"/>
            <p:cNvPicPr>
              <a:picLocks noChangeAspect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211638" y="1014413"/>
              <a:ext cx="3454400" cy="428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7" name="圖片 4"/>
            <p:cNvPicPr>
              <a:picLocks noChangeAspect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942138" y="122238"/>
              <a:ext cx="2001837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群組 3"/>
            <p:cNvGrpSpPr>
              <a:grpSpLocks/>
            </p:cNvGrpSpPr>
            <p:nvPr/>
          </p:nvGrpSpPr>
          <p:grpSpPr bwMode="auto">
            <a:xfrm>
              <a:off x="4356100" y="1341438"/>
              <a:ext cx="4589463" cy="4826000"/>
              <a:chOff x="4356100" y="1340768"/>
              <a:chExt cx="4589463" cy="4826670"/>
            </a:xfrm>
          </p:grpSpPr>
          <p:pic>
            <p:nvPicPr>
              <p:cNvPr id="74769" name="圖片 15"/>
              <p:cNvPicPr>
                <a:picLocks noChangeAspect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4356100" y="1341438"/>
                <a:ext cx="4589463" cy="482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4770" name="圖片 22"/>
              <p:cNvPicPr>
                <a:picLocks noChangeAspect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5822946" y="1340768"/>
                <a:ext cx="1485358" cy="4867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 idx="4294967295"/>
          </p:nvPr>
        </p:nvSpPr>
        <p:spPr>
          <a:xfrm>
            <a:off x="518864" y="188913"/>
            <a:ext cx="8229600" cy="792162"/>
          </a:xfrm>
        </p:spPr>
        <p:txBody>
          <a:bodyPr/>
          <a:lstStyle/>
          <a:p>
            <a:pPr lvl="0">
              <a:spcBef>
                <a:spcPts val="0"/>
              </a:spcBef>
              <a:defRPr/>
            </a:pPr>
            <a:r>
              <a:rPr lang="en-US" altLang="zh-TW" sz="3600" b="1" dirty="0" smtClean="0">
                <a:solidFill>
                  <a:srgbClr val="0D711E"/>
                </a:solidFill>
                <a:cs typeface="Times New Roman" pitchFamily="18" charset="0"/>
              </a:rPr>
              <a:t>(</a:t>
            </a:r>
            <a:r>
              <a:rPr lang="zh-TW" altLang="en-US" sz="3600" b="1" dirty="0" smtClean="0">
                <a:solidFill>
                  <a:srgbClr val="0D711E"/>
                </a:solidFill>
                <a:cs typeface="Times New Roman" pitchFamily="18" charset="0"/>
              </a:rPr>
              <a:t>四</a:t>
            </a:r>
            <a:r>
              <a:rPr lang="en-US" altLang="zh-TW" sz="3600" b="1" dirty="0" smtClean="0">
                <a:solidFill>
                  <a:srgbClr val="0D711E"/>
                </a:solidFill>
                <a:cs typeface="Times New Roman" pitchFamily="18" charset="0"/>
              </a:rPr>
              <a:t>)</a:t>
            </a:r>
            <a:r>
              <a:rPr lang="zh-TW" altLang="en-US" sz="3600" b="1" dirty="0" smtClean="0">
                <a:solidFill>
                  <a:srgbClr val="0D711E"/>
                </a:solidFill>
                <a:cs typeface="Times New Roman" pitchFamily="18" charset="0"/>
              </a:rPr>
              <a:t>現地型地震預警系統</a:t>
            </a:r>
            <a:r>
              <a:rPr lang="en-US" altLang="zh-TW" sz="3600" b="1" dirty="0" smtClean="0">
                <a:solidFill>
                  <a:srgbClr val="0D711E"/>
                </a:solidFill>
                <a:cs typeface="Times New Roman" pitchFamily="18" charset="0"/>
              </a:rPr>
              <a:t>(3/3)</a:t>
            </a:r>
            <a:endParaRPr lang="en-US" altLang="zh-TW" sz="3600" b="1" dirty="0">
              <a:solidFill>
                <a:srgbClr val="0D711E"/>
              </a:solidFill>
              <a:cs typeface="Times New Roman" pitchFamily="18" charset="0"/>
            </a:endParaRP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 flipV="1">
            <a:off x="1438201" y="5559425"/>
            <a:ext cx="7197725" cy="0"/>
          </a:xfrm>
          <a:prstGeom prst="line">
            <a:avLst/>
          </a:prstGeom>
          <a:noFill/>
          <a:ln w="127000">
            <a:solidFill>
              <a:srgbClr val="99CCFF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V="1">
            <a:off x="7253214" y="5229225"/>
            <a:ext cx="0" cy="719138"/>
          </a:xfrm>
          <a:prstGeom prst="line">
            <a:avLst/>
          </a:prstGeom>
          <a:noFill/>
          <a:ln w="635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17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679950"/>
            <a:ext cx="79152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5535539" y="5137150"/>
            <a:ext cx="0" cy="360363"/>
          </a:xfrm>
          <a:prstGeom prst="line">
            <a:avLst/>
          </a:prstGeom>
          <a:noFill/>
          <a:ln w="63500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784515" y="6276975"/>
            <a:ext cx="1369285" cy="58477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FF0000"/>
                </a:solidFill>
              </a:rPr>
              <a:t>3/27 10:03:20</a:t>
            </a:r>
          </a:p>
          <a:p>
            <a:pPr algn="ctr"/>
            <a:r>
              <a:rPr lang="zh-TW" altLang="en-US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地震發生</a:t>
            </a:r>
            <a:endParaRPr lang="en-US" altLang="zh-TW" sz="1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4044921" y="4788441"/>
            <a:ext cx="1529586" cy="58477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3/27 10:03:48</a:t>
            </a:r>
          </a:p>
          <a:p>
            <a:pPr algn="ctr"/>
            <a:r>
              <a:rPr lang="zh-TW" altLang="en-US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地震警報五級</a:t>
            </a:r>
            <a:endParaRPr lang="en-US" altLang="zh-TW" sz="1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7141265" y="6283325"/>
            <a:ext cx="1529586" cy="58477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3/27 </a:t>
            </a:r>
            <a:r>
              <a:rPr lang="en-US" altLang="zh-TW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10:04:01</a:t>
            </a:r>
          </a:p>
          <a:p>
            <a:pPr algn="ctr"/>
            <a:r>
              <a:rPr lang="zh-TW" altLang="en-US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實測地震四級</a:t>
            </a:r>
            <a:endParaRPr lang="en-US" altLang="zh-TW" sz="1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單箭頭接點 21"/>
          <p:cNvCxnSpPr/>
          <p:nvPr/>
        </p:nvCxnSpPr>
        <p:spPr>
          <a:xfrm>
            <a:off x="5574507" y="5013176"/>
            <a:ext cx="1628775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文字方塊 18"/>
          <p:cNvSpPr txBox="1">
            <a:spLocks noChangeArrowheads="1"/>
          </p:cNvSpPr>
          <p:nvPr/>
        </p:nvSpPr>
        <p:spPr bwMode="auto">
          <a:xfrm>
            <a:off x="4998443" y="5661248"/>
            <a:ext cx="1108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發布警報</a:t>
            </a:r>
          </a:p>
        </p:txBody>
      </p:sp>
      <p:sp>
        <p:nvSpPr>
          <p:cNvPr id="24" name="文字方塊 20"/>
          <p:cNvSpPr txBox="1">
            <a:spLocks noChangeArrowheads="1"/>
          </p:cNvSpPr>
          <p:nvPr/>
        </p:nvSpPr>
        <p:spPr bwMode="auto">
          <a:xfrm>
            <a:off x="6705526" y="5962650"/>
            <a:ext cx="157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強烈震波抵達</a:t>
            </a:r>
          </a:p>
        </p:txBody>
      </p:sp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5430491" y="4602614"/>
            <a:ext cx="1800200" cy="338554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預警時間</a:t>
            </a:r>
            <a:r>
              <a:rPr lang="en-US" altLang="zh-TW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13</a:t>
            </a:r>
            <a:r>
              <a:rPr lang="zh-TW" altLang="en-US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秒</a:t>
            </a:r>
            <a:endParaRPr lang="en-US" altLang="zh-TW" sz="1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 flipV="1">
            <a:off x="1398758" y="3138537"/>
            <a:ext cx="7197725" cy="0"/>
          </a:xfrm>
          <a:prstGeom prst="line">
            <a:avLst/>
          </a:prstGeom>
          <a:noFill/>
          <a:ln w="127000">
            <a:solidFill>
              <a:srgbClr val="99CCFF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714546" y="3856087"/>
            <a:ext cx="184730" cy="338554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altLang="zh-TW" sz="1600" b="1" dirty="0">
              <a:solidFill>
                <a:srgbClr val="FF0000"/>
              </a:solidFill>
            </a:endParaRPr>
          </a:p>
        </p:txBody>
      </p:sp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5175424" y="2406700"/>
            <a:ext cx="1415773" cy="58477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6/2 </a:t>
            </a:r>
            <a:r>
              <a:rPr lang="en-US" altLang="zh-TW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13:43:37</a:t>
            </a:r>
            <a:endParaRPr lang="en-US" altLang="zh-TW" sz="1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地震警報五級</a:t>
            </a:r>
            <a:endParaRPr lang="en-US" altLang="zh-TW" sz="1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188675" y="3852337"/>
            <a:ext cx="1415773" cy="58477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6/2 </a:t>
            </a:r>
            <a:r>
              <a:rPr lang="en-US" altLang="zh-TW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13:43:49</a:t>
            </a:r>
            <a:endParaRPr lang="en-US" altLang="zh-TW" sz="1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實測地震五級</a:t>
            </a:r>
            <a:endParaRPr lang="en-US" altLang="zh-TW" sz="1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6675622" y="2717850"/>
            <a:ext cx="0" cy="360362"/>
          </a:xfrm>
          <a:prstGeom prst="line">
            <a:avLst/>
          </a:prstGeom>
          <a:noFill/>
          <a:ln w="63500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801" y="2270211"/>
            <a:ext cx="7877647" cy="180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6372200" y="2226350"/>
            <a:ext cx="1656184" cy="338554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預警時間</a:t>
            </a:r>
            <a:r>
              <a:rPr lang="en-US" altLang="zh-TW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12</a:t>
            </a:r>
            <a:r>
              <a:rPr lang="zh-TW" altLang="en-US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秒</a:t>
            </a:r>
            <a:endParaRPr lang="en-US" altLang="zh-TW" sz="1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5" name="直線接點 34"/>
          <p:cNvCxnSpPr/>
          <p:nvPr/>
        </p:nvCxnSpPr>
        <p:spPr>
          <a:xfrm>
            <a:off x="7838573" y="2708920"/>
            <a:ext cx="0" cy="792088"/>
          </a:xfrm>
          <a:prstGeom prst="line">
            <a:avLst/>
          </a:prstGeom>
          <a:ln w="50800">
            <a:solidFill>
              <a:srgbClr val="FF00FF">
                <a:alpha val="7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/>
          <p:nvPr/>
        </p:nvCxnSpPr>
        <p:spPr>
          <a:xfrm>
            <a:off x="6660232" y="2636912"/>
            <a:ext cx="115212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3" name="文字方塊 20"/>
          <p:cNvSpPr txBox="1">
            <a:spLocks noChangeArrowheads="1"/>
          </p:cNvSpPr>
          <p:nvPr/>
        </p:nvSpPr>
        <p:spPr bwMode="auto">
          <a:xfrm>
            <a:off x="7092280" y="3563168"/>
            <a:ext cx="157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強烈震波抵達</a:t>
            </a:r>
          </a:p>
        </p:txBody>
      </p:sp>
      <p:sp>
        <p:nvSpPr>
          <p:cNvPr id="37" name="文字方塊 18"/>
          <p:cNvSpPr txBox="1">
            <a:spLocks noChangeArrowheads="1"/>
          </p:cNvSpPr>
          <p:nvPr/>
        </p:nvSpPr>
        <p:spPr bwMode="auto">
          <a:xfrm>
            <a:off x="6084168" y="3284984"/>
            <a:ext cx="1108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發布警報</a:t>
            </a:r>
          </a:p>
        </p:txBody>
      </p: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755576" y="3789040"/>
            <a:ext cx="1265091" cy="58477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rgbClr val="FF0000"/>
                </a:solidFill>
              </a:rPr>
              <a:t>6/2 13:43:04</a:t>
            </a:r>
            <a:endParaRPr lang="en-US" altLang="zh-TW" sz="1600" b="1" dirty="0">
              <a:solidFill>
                <a:srgbClr val="FF0000"/>
              </a:solidFill>
            </a:endParaRPr>
          </a:p>
          <a:p>
            <a:pPr algn="ctr"/>
            <a:r>
              <a:rPr lang="zh-TW" altLang="en-US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地震發生</a:t>
            </a:r>
            <a:endParaRPr lang="en-US" altLang="zh-TW" sz="1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內容版面配置區 13"/>
          <p:cNvSpPr txBox="1">
            <a:spLocks/>
          </p:cNvSpPr>
          <p:nvPr/>
        </p:nvSpPr>
        <p:spPr>
          <a:xfrm>
            <a:off x="2118123" y="4509120"/>
            <a:ext cx="1949821" cy="3600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0327</a:t>
            </a:r>
            <a:r>
              <a:rPr lang="zh-TW" alt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南投地震</a:t>
            </a:r>
            <a:endParaRPr lang="zh-TW" altLang="en-US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5" name="內容版面配置區 13"/>
          <p:cNvSpPr txBox="1">
            <a:spLocks/>
          </p:cNvSpPr>
          <p:nvPr/>
        </p:nvSpPr>
        <p:spPr>
          <a:xfrm>
            <a:off x="179512" y="1052736"/>
            <a:ext cx="8855968" cy="9361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10000"/>
              </a:lnSpc>
              <a:defRPr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國震中心研發之現地型強震即時警報系統在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102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年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6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月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2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日及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3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月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27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日南投地震中已確認其有效性，以嘉義港坪國小示範站為例，可在強烈地震波來臨前爭取十數秒的緊急避難時間，該校依據警報進行學生緊急避難，並獲媒體廣泛報導</a:t>
            </a:r>
          </a:p>
          <a:p>
            <a:pPr>
              <a:lnSpc>
                <a:spcPct val="110000"/>
              </a:lnSpc>
              <a:defRPr/>
            </a:pPr>
            <a:endParaRPr kumimoji="0" lang="zh-TW" altLang="en-US" sz="2000" b="1" i="0" u="none" strike="noStrike" kern="1200" normalizeH="0" baseline="0" noProof="0" dirty="0">
              <a:uLnTx/>
              <a:uFillTx/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8" name="內容版面配置區 13"/>
          <p:cNvSpPr txBox="1">
            <a:spLocks/>
          </p:cNvSpPr>
          <p:nvPr/>
        </p:nvSpPr>
        <p:spPr>
          <a:xfrm>
            <a:off x="2046115" y="2132856"/>
            <a:ext cx="1949821" cy="3600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000" b="1" i="0" u="none" strike="noStrike" kern="1200" normalizeH="0" baseline="0" noProof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0602</a:t>
            </a:r>
            <a:r>
              <a:rPr kumimoji="0" lang="zh-TW" altLang="en-US" sz="2000" b="1" i="0" u="none" strike="noStrike" kern="1200" normalizeH="0" baseline="0" noProof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南投地震</a:t>
            </a:r>
            <a:endParaRPr kumimoji="0" lang="zh-TW" altLang="en-US" sz="2000" b="1" i="0" u="none" strike="noStrike" kern="1200" normalizeH="0" baseline="0" noProof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0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46912" y="6500192"/>
            <a:ext cx="2133600" cy="457200"/>
          </a:xfrm>
        </p:spPr>
        <p:txBody>
          <a:bodyPr/>
          <a:lstStyle/>
          <a:p>
            <a:pPr algn="r">
              <a:defRPr/>
            </a:pPr>
            <a:fld id="{437403BA-CF43-4356-9021-DA590CCBB585}" type="slidenum">
              <a:rPr lang="zh-TW" altLang="en-US" b="1"/>
              <a:pPr algn="r">
                <a:defRPr/>
              </a:pPr>
              <a:t>16</a:t>
            </a:fld>
            <a:endParaRPr lang="en-US" altLang="zh-TW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4FD77-A36C-4E70-8650-23596A588CC0}" type="slidenum">
              <a:rPr lang="zh-TW" altLang="en-US" b="1"/>
              <a:pPr>
                <a:defRPr/>
              </a:pPr>
              <a:t>17</a:t>
            </a:fld>
            <a:endParaRPr lang="en-US" altLang="zh-TW" b="1"/>
          </a:p>
        </p:txBody>
      </p:sp>
      <p:sp>
        <p:nvSpPr>
          <p:cNvPr id="475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9592" y="0"/>
            <a:ext cx="8143875" cy="6921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TW" sz="3200" b="1" dirty="0" smtClean="0">
                <a:solidFill>
                  <a:srgbClr val="0D711E"/>
                </a:solidFill>
                <a:cs typeface="Times New Roman" pitchFamily="18" charset="0"/>
              </a:rPr>
              <a:t>(</a:t>
            </a:r>
            <a:r>
              <a:rPr lang="zh-TW" altLang="en-US" sz="3200" b="1" dirty="0" smtClean="0">
                <a:solidFill>
                  <a:srgbClr val="0D711E"/>
                </a:solidFill>
                <a:cs typeface="Times New Roman" pitchFamily="18" charset="0"/>
              </a:rPr>
              <a:t>五</a:t>
            </a:r>
            <a:r>
              <a:rPr lang="en-US" altLang="zh-TW" sz="3200" b="1" dirty="0" smtClean="0">
                <a:solidFill>
                  <a:srgbClr val="0D711E"/>
                </a:solidFill>
                <a:cs typeface="Times New Roman" pitchFamily="18" charset="0"/>
              </a:rPr>
              <a:t>)</a:t>
            </a:r>
            <a:r>
              <a:rPr lang="zh-TW" altLang="zh-TW" sz="3200" b="1" dirty="0" smtClean="0">
                <a:solidFill>
                  <a:srgbClr val="0D711E"/>
                </a:solidFill>
                <a:cs typeface="Times New Roman" pitchFamily="18" charset="0"/>
              </a:rPr>
              <a:t>台灣震災損失評估系統</a:t>
            </a:r>
            <a:r>
              <a:rPr lang="zh-TW" altLang="en-US" sz="3200" b="1" dirty="0" smtClean="0">
                <a:solidFill>
                  <a:srgbClr val="0D711E"/>
                </a:solidFill>
                <a:cs typeface="Times New Roman" pitchFamily="18" charset="0"/>
              </a:rPr>
              <a:t>(</a:t>
            </a:r>
            <a:r>
              <a:rPr lang="en-US" altLang="zh-TW" sz="3200" b="1" dirty="0" smtClean="0">
                <a:solidFill>
                  <a:srgbClr val="0D711E"/>
                </a:solidFill>
                <a:cs typeface="Times New Roman" pitchFamily="18" charset="0"/>
              </a:rPr>
              <a:t>TELES)(1/3)</a:t>
            </a:r>
            <a:endParaRPr lang="zh-TW" altLang="zh-TW" sz="3200" b="1" dirty="0">
              <a:solidFill>
                <a:srgbClr val="0D711E"/>
              </a:solidFill>
              <a:cs typeface="Times New Roman" pitchFamily="18" charset="0"/>
            </a:endParaRPr>
          </a:p>
        </p:txBody>
      </p:sp>
      <p:sp>
        <p:nvSpPr>
          <p:cNvPr id="870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36512" y="1584275"/>
            <a:ext cx="6075363" cy="5445125"/>
          </a:xfrm>
        </p:spPr>
        <p:txBody>
          <a:bodyPr>
            <a:normAutofit lnSpcReduction="10000"/>
          </a:bodyPr>
          <a:lstStyle/>
          <a:p>
            <a:pPr indent="-257175">
              <a:lnSpc>
                <a:spcPct val="90000"/>
              </a:lnSpc>
              <a:defRPr/>
            </a:pPr>
            <a:r>
              <a:rPr lang="zh-TW" altLang="en-US" sz="2000" b="1" dirty="0" smtClean="0">
                <a:solidFill>
                  <a:schemeClr val="tx1"/>
                </a:solidFill>
              </a:rPr>
              <a:t>台灣地震損失模擬資訊網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(TSSD)</a:t>
            </a:r>
          </a:p>
          <a:p>
            <a:pPr lvl="1">
              <a:lnSpc>
                <a:spcPct val="90000"/>
              </a:lnSpc>
              <a:defRPr/>
            </a:pPr>
            <a:r>
              <a:rPr lang="zh-TW" altLang="en-US" sz="1800" b="1" dirty="0" smtClean="0"/>
              <a:t>功能：整合</a:t>
            </a:r>
            <a:r>
              <a:rPr lang="en-US" altLang="zh-TW" sz="1800" b="1" dirty="0" smtClean="0"/>
              <a:t>TELES</a:t>
            </a:r>
            <a:r>
              <a:rPr lang="zh-TW" altLang="en-US" sz="1800" b="1" dirty="0" smtClean="0"/>
              <a:t>之震災境況模擬技術，提供各種推測地震事件下可能的災損數量和分佈</a:t>
            </a:r>
          </a:p>
          <a:p>
            <a:pPr lvl="1">
              <a:lnSpc>
                <a:spcPct val="90000"/>
              </a:lnSpc>
              <a:defRPr/>
            </a:pPr>
            <a:r>
              <a:rPr lang="zh-TW" altLang="en-US" sz="1800" b="1" dirty="0" smtClean="0"/>
              <a:t>時機：</a:t>
            </a:r>
            <a:r>
              <a:rPr lang="zh-TW" altLang="en-US" sz="1800" b="1" dirty="0" smtClean="0">
                <a:solidFill>
                  <a:srgbClr val="CC00CC"/>
                </a:solidFill>
              </a:rPr>
              <a:t>震前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防災規劃、整備和演練</a:t>
            </a:r>
            <a:r>
              <a:rPr lang="zh-TW" altLang="en-US" sz="1800" b="1" dirty="0" smtClean="0"/>
              <a:t>、防災學術研究</a:t>
            </a:r>
          </a:p>
          <a:p>
            <a:pPr lvl="1">
              <a:lnSpc>
                <a:spcPct val="90000"/>
              </a:lnSpc>
              <a:defRPr/>
            </a:pPr>
            <a:r>
              <a:rPr lang="zh-TW" altLang="en-US" sz="1800" b="1" dirty="0" smtClean="0"/>
              <a:t>對象 ：政府機關、公民營事業、防災協力機構、一般民眾</a:t>
            </a:r>
          </a:p>
          <a:p>
            <a:pPr indent="-257175">
              <a:lnSpc>
                <a:spcPct val="90000"/>
              </a:lnSpc>
              <a:defRPr/>
            </a:pPr>
            <a:r>
              <a:rPr lang="zh-TW" altLang="en-US" sz="2000" b="1" dirty="0" smtClean="0">
                <a:solidFill>
                  <a:schemeClr val="tx1"/>
                </a:solidFill>
              </a:rPr>
              <a:t>台灣地震早期損失評估資訊網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(TESLE)</a:t>
            </a:r>
          </a:p>
          <a:p>
            <a:pPr lvl="1">
              <a:lnSpc>
                <a:spcPct val="90000"/>
              </a:lnSpc>
              <a:defRPr/>
            </a:pPr>
            <a:r>
              <a:rPr lang="zh-TW" altLang="en-US" sz="1800" b="1" dirty="0" smtClean="0"/>
              <a:t>功能：整合</a:t>
            </a:r>
            <a:r>
              <a:rPr lang="en-US" altLang="zh-TW" sz="1800" b="1" dirty="0" smtClean="0"/>
              <a:t>TELES</a:t>
            </a:r>
            <a:r>
              <a:rPr lang="zh-TW" altLang="en-US" sz="1800" b="1" dirty="0" smtClean="0"/>
              <a:t>之地震早期損失評估功能，於強震後即時提供災情推估結果，協助災情研判</a:t>
            </a:r>
          </a:p>
          <a:p>
            <a:pPr lvl="1">
              <a:lnSpc>
                <a:spcPct val="90000"/>
              </a:lnSpc>
              <a:defRPr/>
            </a:pPr>
            <a:r>
              <a:rPr lang="zh-TW" altLang="en-US" sz="1800" b="1" dirty="0" smtClean="0"/>
              <a:t>時機：</a:t>
            </a:r>
            <a:r>
              <a:rPr lang="zh-TW" altLang="en-US" sz="1800" b="1" dirty="0" smtClean="0">
                <a:solidFill>
                  <a:srgbClr val="CC00CC"/>
                </a:solidFill>
              </a:rPr>
              <a:t>震時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緊急應變</a:t>
            </a:r>
          </a:p>
          <a:p>
            <a:pPr lvl="1">
              <a:lnSpc>
                <a:spcPct val="90000"/>
              </a:lnSpc>
              <a:defRPr/>
            </a:pPr>
            <a:r>
              <a:rPr lang="zh-TW" altLang="en-US" sz="1800" b="1" dirty="0" smtClean="0"/>
              <a:t>對象：中央與縣市地震災害應變中心、政府機關、公民營事業</a:t>
            </a:r>
          </a:p>
          <a:p>
            <a:pPr indent="-257175">
              <a:lnSpc>
                <a:spcPct val="90000"/>
              </a:lnSpc>
              <a:spcBef>
                <a:spcPts val="600"/>
              </a:spcBef>
              <a:defRPr/>
            </a:pPr>
            <a:r>
              <a:rPr lang="zh-TW" altLang="en-US" sz="2000" b="1" dirty="0" smtClean="0">
                <a:solidFill>
                  <a:schemeClr val="tx1"/>
                </a:solidFill>
              </a:rPr>
              <a:t>地震災情資訊上傳系統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(EDIUS)</a:t>
            </a:r>
          </a:p>
          <a:p>
            <a:pPr lvl="1">
              <a:lnSpc>
                <a:spcPct val="90000"/>
              </a:lnSpc>
              <a:defRPr/>
            </a:pPr>
            <a:r>
              <a:rPr lang="zh-TW" altLang="en-US" sz="1800" b="1" dirty="0" smtClean="0"/>
              <a:t>功能：彙整專業人員勘災調查結果與一般民眾災情回報資訊，建置災情資料庫，提供歷史地震災情之查詢與統計分析</a:t>
            </a:r>
          </a:p>
          <a:p>
            <a:pPr lvl="1">
              <a:lnSpc>
                <a:spcPct val="90000"/>
              </a:lnSpc>
              <a:defRPr/>
            </a:pPr>
            <a:r>
              <a:rPr lang="zh-TW" altLang="en-US" sz="1800" b="1" dirty="0" smtClean="0"/>
              <a:t>時機：</a:t>
            </a:r>
            <a:r>
              <a:rPr lang="zh-TW" altLang="en-US" sz="1800" b="1" dirty="0" smtClean="0">
                <a:solidFill>
                  <a:srgbClr val="CC00CC"/>
                </a:solidFill>
              </a:rPr>
              <a:t>震後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勘災</a:t>
            </a:r>
            <a:r>
              <a:rPr lang="zh-TW" altLang="en-US" sz="1800" b="1" dirty="0" smtClean="0"/>
              <a:t>、防災學術研究</a:t>
            </a:r>
          </a:p>
          <a:p>
            <a:pPr lvl="1">
              <a:lnSpc>
                <a:spcPct val="90000"/>
              </a:lnSpc>
              <a:defRPr/>
            </a:pPr>
            <a:r>
              <a:rPr lang="zh-TW" altLang="en-US" sz="1800" b="1" dirty="0" smtClean="0"/>
              <a:t>對象：政府機關、公民營事業、 防災協力機構、一般民眾</a:t>
            </a:r>
          </a:p>
          <a:p>
            <a:pPr lvl="1">
              <a:lnSpc>
                <a:spcPct val="90000"/>
              </a:lnSpc>
              <a:defRPr/>
            </a:pPr>
            <a:endParaRPr lang="zh-TW" altLang="en-US" sz="2000" b="1" dirty="0" smtClean="0">
              <a:solidFill>
                <a:srgbClr val="0000FF"/>
              </a:solidFill>
            </a:endParaRPr>
          </a:p>
        </p:txBody>
      </p:sp>
      <p:pic>
        <p:nvPicPr>
          <p:cNvPr id="88069" name="Picture 9"/>
          <p:cNvPicPr>
            <a:picLocks noChangeAspect="1" noChangeArrowheads="1"/>
          </p:cNvPicPr>
          <p:nvPr/>
        </p:nvPicPr>
        <p:blipFill>
          <a:blip r:embed="rId2" cstate="print"/>
          <a:srcRect t="8820"/>
          <a:stretch>
            <a:fillRect/>
          </a:stretch>
        </p:blipFill>
        <p:spPr bwMode="auto">
          <a:xfrm>
            <a:off x="6102350" y="1484313"/>
            <a:ext cx="304165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圖片 1"/>
          <p:cNvPicPr>
            <a:picLocks noChangeAspect="1" noChangeArrowheads="1"/>
          </p:cNvPicPr>
          <p:nvPr/>
        </p:nvPicPr>
        <p:blipFill>
          <a:blip r:embed="rId3" cstate="print"/>
          <a:srcRect t="10507"/>
          <a:stretch>
            <a:fillRect/>
          </a:stretch>
        </p:blipFill>
        <p:spPr bwMode="auto">
          <a:xfrm>
            <a:off x="6102350" y="3284538"/>
            <a:ext cx="304165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102350" y="5040313"/>
            <a:ext cx="3041650" cy="1800225"/>
            <a:chOff x="2228" y="856"/>
            <a:chExt cx="3175" cy="2314"/>
          </a:xfrm>
        </p:grpSpPr>
        <p:pic>
          <p:nvPicPr>
            <p:cNvPr id="88073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 t="11296"/>
            <a:stretch>
              <a:fillRect/>
            </a:stretch>
          </p:blipFill>
          <p:spPr bwMode="auto">
            <a:xfrm>
              <a:off x="2228" y="902"/>
              <a:ext cx="3175" cy="2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4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 l="42761" t="28923" r="21542" b="31776"/>
            <a:stretch>
              <a:fillRect/>
            </a:stretch>
          </p:blipFill>
          <p:spPr bwMode="auto">
            <a:xfrm>
              <a:off x="3957" y="1678"/>
              <a:ext cx="1321" cy="1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5" name="Picture 15" descr="地震災情資訊上傳系統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28" y="856"/>
              <a:ext cx="3175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8072" name="Rectangle 18"/>
          <p:cNvSpPr>
            <a:spLocks noChangeArrowheads="1"/>
          </p:cNvSpPr>
          <p:nvPr/>
        </p:nvSpPr>
        <p:spPr bwMode="auto">
          <a:xfrm>
            <a:off x="1043608" y="692696"/>
            <a:ext cx="7488237" cy="7381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>
              <a:buSzPct val="80000"/>
              <a:buFont typeface="Wingdings" pitchFamily="2" charset="2"/>
              <a:buNone/>
            </a:pPr>
            <a:r>
              <a:rPr kumimoji="1" lang="zh-TW" altLang="en-US" sz="2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整合中央地調所斷層及地質調查資料，以及中央氣象局地震測報資訊，開發台灣震災損失評估系統及相關網站</a:t>
            </a:r>
          </a:p>
        </p:txBody>
      </p:sp>
      <p:sp>
        <p:nvSpPr>
          <p:cNvPr id="12" name="Rectangle 17"/>
          <p:cNvSpPr txBox="1">
            <a:spLocks noChangeArrowheads="1"/>
          </p:cNvSpPr>
          <p:nvPr/>
        </p:nvSpPr>
        <p:spPr>
          <a:xfrm>
            <a:off x="7092280" y="66057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DE2DD-A52E-4B08-84CF-8EE26A7390F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14"/>
          <p:cNvSpPr txBox="1">
            <a:spLocks noChangeArrowheads="1"/>
          </p:cNvSpPr>
          <p:nvPr/>
        </p:nvSpPr>
        <p:spPr bwMode="auto">
          <a:xfrm>
            <a:off x="6410325" y="1287463"/>
            <a:ext cx="65" cy="430887"/>
          </a:xfrm>
          <a:prstGeom prst="rect">
            <a:avLst/>
          </a:prstGeom>
          <a:solidFill>
            <a:srgbClr val="FFFF00"/>
          </a:solidFill>
          <a:ln w="1270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SzPct val="80000"/>
              <a:buFont typeface="Wingdings" pitchFamily="2" charset="2"/>
              <a:buNone/>
            </a:pPr>
            <a:endParaRPr kumimoji="1" lang="zh-TW" altLang="zh-TW" sz="2800" b="1">
              <a:solidFill>
                <a:srgbClr val="3333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2708" name="Rectangle 2"/>
          <p:cNvSpPr>
            <a:spLocks noChangeArrowheads="1"/>
          </p:cNvSpPr>
          <p:nvPr/>
        </p:nvSpPr>
        <p:spPr bwMode="auto">
          <a:xfrm>
            <a:off x="611560" y="404664"/>
            <a:ext cx="7907338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1" lang="en-US" altLang="zh-TW" sz="33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zh-TW" altLang="en-US" sz="33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五</a:t>
            </a:r>
            <a:r>
              <a:rPr kumimoji="1" lang="en-US" altLang="zh-TW" sz="33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kumimoji="1" lang="zh-TW" altLang="zh-TW" sz="33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台灣</a:t>
            </a:r>
            <a:r>
              <a:rPr kumimoji="1" lang="zh-TW" altLang="zh-TW" sz="3300" b="1" dirty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震災損失評估系統</a:t>
            </a:r>
            <a:r>
              <a:rPr kumimoji="1" lang="zh-TW" altLang="en-US" sz="3300" b="1" dirty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(</a:t>
            </a:r>
            <a:r>
              <a:rPr kumimoji="1" lang="en-US" altLang="zh-TW" sz="3300" b="1" dirty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TELES</a:t>
            </a:r>
            <a:r>
              <a:rPr kumimoji="1" lang="en-US" altLang="zh-TW" sz="33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)(2</a:t>
            </a:r>
            <a:r>
              <a:rPr kumimoji="1" lang="en-US" altLang="zh-TW" sz="33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/3)</a:t>
            </a:r>
            <a:endParaRPr kumimoji="1" lang="zh-TW" altLang="zh-TW" sz="3300" b="1" dirty="0">
              <a:solidFill>
                <a:srgbClr val="0D711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22238" y="1347788"/>
            <a:ext cx="3719512" cy="5260975"/>
            <a:chOff x="112" y="692"/>
            <a:chExt cx="2343" cy="3314"/>
          </a:xfrm>
        </p:grpSpPr>
        <p:pic>
          <p:nvPicPr>
            <p:cNvPr id="72714" name="Picture 13" descr="Ar_Summar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2" y="692"/>
              <a:ext cx="2343" cy="33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2715" name="Rectangle 14"/>
            <p:cNvSpPr>
              <a:spLocks noChangeArrowheads="1"/>
            </p:cNvSpPr>
            <p:nvPr/>
          </p:nvSpPr>
          <p:spPr bwMode="auto">
            <a:xfrm>
              <a:off x="263" y="2625"/>
              <a:ext cx="2082" cy="337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zh-TW" altLang="en-US" sz="2800">
                <a:solidFill>
                  <a:schemeClr val="bg2"/>
                </a:solidFill>
                <a:latin typeface="Tahoma" pitchFamily="34" charset="0"/>
                <a:ea typeface="標楷體" pitchFamily="65" charset="-120"/>
              </a:endParaRPr>
            </a:p>
          </p:txBody>
        </p:sp>
      </p:grpSp>
      <p:sp>
        <p:nvSpPr>
          <p:cNvPr id="72710" name="Rectangle 18"/>
          <p:cNvSpPr>
            <a:spLocks noChangeArrowheads="1"/>
          </p:cNvSpPr>
          <p:nvPr/>
        </p:nvSpPr>
        <p:spPr bwMode="auto">
          <a:xfrm>
            <a:off x="4716017" y="1364575"/>
            <a:ext cx="4427984" cy="120032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>
              <a:buSzPct val="80000"/>
              <a:buFont typeface="Wingdings" pitchFamily="2" charset="2"/>
              <a:buNone/>
            </a:pPr>
            <a:r>
              <a:rPr kumimoji="1" lang="zh-TW" altLang="en-US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接收氣象局報告後</a:t>
            </a:r>
            <a:r>
              <a:rPr kumimoji="1" lang="en-US" altLang="zh-TW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kumimoji="1" lang="zh-TW" altLang="en-US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分鐘內完成評估並發送手機簡訊作為開設震災緊急應變中心之參考</a:t>
            </a:r>
          </a:p>
        </p:txBody>
      </p:sp>
      <p:pic>
        <p:nvPicPr>
          <p:cNvPr id="16" name="Picture 6" descr="Evt2_GmPg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44675"/>
            <a:ext cx="450215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 descr="Evt2_TownDa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0100" y="2981325"/>
            <a:ext cx="450215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1" descr="Evt2_TownCasualt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2488" y="3694113"/>
            <a:ext cx="450215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46912" y="6453336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B4DE2DD-A52E-4B08-84CF-8EE26A7390FB}" type="slidenum">
              <a:rPr lang="zh-TW" altLang="en-US"/>
              <a:pPr>
                <a:defRPr/>
              </a:pPr>
              <a:t>18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179388" y="1341438"/>
            <a:ext cx="562768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10000"/>
              </a:spcBef>
              <a:buClr>
                <a:srgbClr val="000099"/>
              </a:buClr>
              <a:buSzPct val="75000"/>
              <a:buFont typeface="Wingdings" pitchFamily="2" charset="2"/>
              <a:buChar char="n"/>
            </a:pPr>
            <a:r>
              <a:rPr kumimoji="1" lang="zh-TW" altLang="en-US" sz="2600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地震早期評估結果提供中央及各縣市災害應變中心參考</a:t>
            </a:r>
          </a:p>
          <a:p>
            <a:pPr marL="342900" indent="-342900" algn="l">
              <a:spcBef>
                <a:spcPct val="50000"/>
              </a:spcBef>
              <a:buClr>
                <a:srgbClr val="000099"/>
              </a:buClr>
              <a:buSzPct val="75000"/>
              <a:buFont typeface="Wingdings" pitchFamily="2" charset="2"/>
              <a:buChar char="n"/>
            </a:pPr>
            <a:r>
              <a:rPr kumimoji="1" lang="zh-TW" altLang="en-US" sz="2600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作為各縣市政府進行</a:t>
            </a:r>
            <a:r>
              <a:rPr kumimoji="1" lang="zh-TW" altLang="en-US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地區災害防救計畫</a:t>
            </a:r>
            <a:r>
              <a:rPr kumimoji="1" lang="zh-TW" altLang="en-US" sz="2600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之依據</a:t>
            </a:r>
          </a:p>
          <a:p>
            <a:pPr marL="342900" indent="-342900" algn="l">
              <a:spcBef>
                <a:spcPct val="50000"/>
              </a:spcBef>
              <a:buClr>
                <a:srgbClr val="000099"/>
              </a:buClr>
              <a:buSzPct val="75000"/>
              <a:buFont typeface="Wingdings" pitchFamily="2" charset="2"/>
              <a:buChar char="n"/>
            </a:pPr>
            <a:r>
              <a:rPr kumimoji="1" lang="zh-TW" altLang="en-US" sz="2600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協助住宅地震保險基金，作為</a:t>
            </a:r>
            <a:r>
              <a:rPr kumimoji="1" lang="zh-TW" altLang="en-US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保險費率</a:t>
            </a:r>
            <a:r>
              <a:rPr kumimoji="1" lang="zh-TW" altLang="en-US" sz="2600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及</a:t>
            </a:r>
            <a:r>
              <a:rPr kumimoji="1" lang="zh-TW" altLang="en-US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早期理賠金額</a:t>
            </a:r>
            <a:r>
              <a:rPr kumimoji="1" lang="zh-TW" altLang="en-US" sz="2600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估計之參考</a:t>
            </a:r>
          </a:p>
          <a:p>
            <a:pPr marL="342900" indent="-342900" algn="l">
              <a:spcBef>
                <a:spcPct val="50000"/>
              </a:spcBef>
              <a:buClr>
                <a:srgbClr val="000099"/>
              </a:buClr>
              <a:buSzPct val="75000"/>
              <a:buFont typeface="Wingdings" pitchFamily="2" charset="2"/>
              <a:buChar char="n"/>
            </a:pPr>
            <a:r>
              <a:rPr kumimoji="1" lang="zh-TW" altLang="en-US" sz="2600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鑑於日本東北地震引發海嘯造成極大傷亡，正整合相關學者專家，建立</a:t>
            </a:r>
            <a:r>
              <a:rPr kumimoji="1" lang="zh-TW" altLang="en-US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台灣海嘯早期預警和損失評估模組</a:t>
            </a:r>
            <a:r>
              <a:rPr kumimoji="1" lang="zh-TW" altLang="en-US" sz="2600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，減少海嘯可能引致之災情</a:t>
            </a: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8113" y="3789363"/>
            <a:ext cx="1844675" cy="25923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5838825" y="6365875"/>
            <a:ext cx="3054339" cy="30995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kumimoji="1" lang="zh-TW" altLang="en-US" sz="1400" b="1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宜蘭地區自來水管網震後供水率分布</a:t>
            </a: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5768975" y="3268663"/>
            <a:ext cx="3291583" cy="30995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kumimoji="1" lang="zh-TW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橋梁早期評估－</a:t>
            </a:r>
            <a:r>
              <a:rPr kumimoji="1" lang="en-US" altLang="zh-TW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99/03/04</a:t>
            </a:r>
            <a:r>
              <a:rPr kumimoji="1" lang="zh-TW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甲仙地震案例</a:t>
            </a:r>
          </a:p>
        </p:txBody>
      </p:sp>
      <p:pic>
        <p:nvPicPr>
          <p:cNvPr id="7373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9338" y="1468438"/>
            <a:ext cx="2519362" cy="1812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11560" y="404664"/>
            <a:ext cx="7907338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1" lang="en-US" altLang="zh-TW" sz="33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zh-TW" altLang="en-US" sz="33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五</a:t>
            </a:r>
            <a:r>
              <a:rPr kumimoji="1" lang="en-US" altLang="zh-TW" sz="33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kumimoji="1" lang="zh-TW" altLang="zh-TW" sz="33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台灣</a:t>
            </a:r>
            <a:r>
              <a:rPr kumimoji="1" lang="zh-TW" altLang="zh-TW" sz="3300" b="1" dirty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震災損失評估系統</a:t>
            </a:r>
            <a:r>
              <a:rPr kumimoji="1" lang="zh-TW" altLang="en-US" sz="3300" b="1" dirty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(</a:t>
            </a:r>
            <a:r>
              <a:rPr kumimoji="1" lang="en-US" altLang="zh-TW" sz="3300" b="1" dirty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TELES</a:t>
            </a:r>
            <a:r>
              <a:rPr kumimoji="1" lang="en-US" altLang="zh-TW" sz="33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)(3</a:t>
            </a:r>
            <a:r>
              <a:rPr kumimoji="1" lang="en-US" altLang="zh-TW" sz="33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/3)</a:t>
            </a:r>
            <a:endParaRPr kumimoji="1" lang="zh-TW" altLang="zh-TW" sz="3300" b="1" dirty="0">
              <a:solidFill>
                <a:srgbClr val="0D711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B4DE2DD-A52E-4B08-84CF-8EE26A7390FB}" type="slidenum">
              <a:rPr lang="zh-TW" altLang="en-US"/>
              <a:pPr>
                <a:defRPr/>
              </a:pPr>
              <a:t>19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2771800" y="2348880"/>
            <a:ext cx="5868144" cy="25922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spcBef>
                <a:spcPts val="3000"/>
              </a:spcBef>
              <a:spcAft>
                <a:spcPts val="600"/>
              </a:spcAft>
            </a:pPr>
            <a:r>
              <a:rPr lang="zh-TW" altLang="en-US" sz="3600" b="1" dirty="0" smtClean="0"/>
              <a:t>一、大規模地震災害</a:t>
            </a:r>
            <a:r>
              <a:rPr lang="en-US" altLang="zh-TW" sz="3600" b="1" dirty="0" smtClean="0"/>
              <a:t/>
            </a:r>
            <a:br>
              <a:rPr lang="en-US" altLang="zh-TW" sz="3600" b="1" dirty="0" smtClean="0"/>
            </a:br>
            <a:r>
              <a:rPr lang="zh-TW" altLang="en-US" sz="3600" b="1" dirty="0" smtClean="0"/>
              <a:t>二、地震防災科技發展現況</a:t>
            </a:r>
            <a:r>
              <a:rPr lang="en-US" altLang="zh-TW" sz="3600" b="1" dirty="0" smtClean="0"/>
              <a:t/>
            </a:r>
            <a:br>
              <a:rPr lang="en-US" altLang="zh-TW" sz="3600" b="1" dirty="0" smtClean="0"/>
            </a:br>
            <a:r>
              <a:rPr lang="zh-TW" altLang="en-US" sz="3600" b="1" dirty="0" smtClean="0"/>
              <a:t>三、地震防災科技前瞻</a:t>
            </a:r>
            <a:r>
              <a:rPr lang="en-US" altLang="zh-TW" sz="3600" b="1" dirty="0" smtClean="0"/>
              <a:t>-</a:t>
            </a:r>
            <a:r>
              <a:rPr lang="zh-TW" altLang="en-US" sz="3600" b="1" dirty="0" smtClean="0"/>
              <a:t>挑戰</a:t>
            </a:r>
            <a:r>
              <a:rPr lang="en-US" altLang="zh-TW" sz="3600" b="1" dirty="0" smtClean="0"/>
              <a:t/>
            </a:r>
            <a:br>
              <a:rPr lang="en-US" altLang="zh-TW" sz="3600" b="1" dirty="0" smtClean="0"/>
            </a:br>
            <a:r>
              <a:rPr lang="en-US" altLang="zh-TW" sz="3600" b="1" dirty="0" smtClean="0"/>
              <a:t>        </a:t>
            </a:r>
            <a:r>
              <a:rPr lang="zh-TW" altLang="en-US" sz="3600" b="1" dirty="0" smtClean="0"/>
              <a:t>與因應</a:t>
            </a:r>
            <a:endParaRPr lang="zh-TW" altLang="en-US" sz="36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/>
              <a:pPr/>
              <a:t>2</a:t>
            </a:fld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347864" y="1124744"/>
            <a:ext cx="4248472" cy="6480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zh-TW" altLang="en-US" sz="4000" b="1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大綱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 algn="r">
              <a:defRPr/>
            </a:pPr>
            <a:fld id="{DE1B2E39-3E2C-4F2E-A195-BE89782962FA}" type="slidenum">
              <a:rPr lang="zh-TW" altLang="en-US"/>
              <a:pPr algn="r">
                <a:defRPr/>
              </a:pPr>
              <a:t>20</a:t>
            </a:fld>
            <a:endParaRPr lang="en-US" altLang="zh-TW" dirty="0"/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269776"/>
            <a:ext cx="8050212" cy="1143000"/>
          </a:xfrm>
          <a:noFill/>
        </p:spPr>
        <p:txBody>
          <a:bodyPr>
            <a:normAutofit/>
          </a:bodyPr>
          <a:lstStyle/>
          <a:p>
            <a:r>
              <a:rPr kumimoji="1" lang="en-US" altLang="zh-TW" sz="4000" b="1" dirty="0" smtClean="0">
                <a:solidFill>
                  <a:srgbClr val="0D711E"/>
                </a:solidFill>
                <a:cs typeface="+mn-cs"/>
              </a:rPr>
              <a:t>(</a:t>
            </a:r>
            <a:r>
              <a:rPr kumimoji="1" lang="zh-TW" altLang="en-US" sz="4000" b="1" dirty="0" smtClean="0">
                <a:solidFill>
                  <a:srgbClr val="0D711E"/>
                </a:solidFill>
                <a:cs typeface="+mn-cs"/>
              </a:rPr>
              <a:t>六</a:t>
            </a:r>
            <a:r>
              <a:rPr kumimoji="1" lang="en-US" altLang="zh-TW" sz="4000" b="1" dirty="0" smtClean="0">
                <a:solidFill>
                  <a:srgbClr val="0D711E"/>
                </a:solidFill>
                <a:cs typeface="+mn-cs"/>
              </a:rPr>
              <a:t>)</a:t>
            </a:r>
            <a:r>
              <a:rPr kumimoji="1" lang="zh-TW" altLang="en-US" sz="4000" b="1" dirty="0" smtClean="0">
                <a:solidFill>
                  <a:srgbClr val="0D711E"/>
                </a:solidFill>
                <a:cs typeface="+mn-cs"/>
              </a:rPr>
              <a:t>耐震設計規範研究</a:t>
            </a:r>
          </a:p>
        </p:txBody>
      </p:sp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250825" y="1196975"/>
            <a:ext cx="8686800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120000"/>
              </a:lnSpc>
              <a:spcBef>
                <a:spcPct val="10000"/>
              </a:spcBef>
              <a:buClr>
                <a:srgbClr val="000099"/>
              </a:buClr>
              <a:buSzPct val="75000"/>
              <a:buFont typeface="Wingdings" pitchFamily="2" charset="2"/>
              <a:buChar char="n"/>
            </a:pPr>
            <a:r>
              <a:rPr kumimoji="1" lang="zh-TW" altLang="en-US" sz="3200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主導</a:t>
            </a:r>
            <a:r>
              <a:rPr kumimoji="1"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建築物及橋梁耐震設計及補強規範研擬</a:t>
            </a:r>
            <a:r>
              <a:rPr kumimoji="1" lang="zh-TW" altLang="en-US" sz="3200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，協助內政部及交通部修正相關規範，確保橋梁建築安全，近年成果包括：</a:t>
            </a:r>
          </a:p>
          <a:p>
            <a:pPr marL="742950" lvl="1" indent="-285750" algn="l">
              <a:lnSpc>
                <a:spcPct val="120000"/>
              </a:lnSpc>
              <a:spcBef>
                <a:spcPct val="10000"/>
              </a:spcBef>
              <a:buClr>
                <a:srgbClr val="000099"/>
              </a:buClr>
              <a:buSzPct val="75000"/>
              <a:buFont typeface="Wingdings" pitchFamily="2" charset="2"/>
              <a:buChar char="p"/>
            </a:pPr>
            <a:r>
              <a:rPr kumimoji="1" lang="zh-TW" altLang="en-US" sz="2800" b="1" dirty="0">
                <a:latin typeface="微軟正黑體" pitchFamily="34" charset="-120"/>
                <a:ea typeface="微軟正黑體" pitchFamily="34" charset="-120"/>
              </a:rPr>
              <a:t>協助</a:t>
            </a:r>
            <a:r>
              <a:rPr kumimoji="1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內政部營建署</a:t>
            </a:r>
            <a:r>
              <a:rPr kumimoji="1" lang="zh-TW" altLang="en-US" sz="2800" b="1" dirty="0">
                <a:latin typeface="微軟正黑體" pitchFamily="34" charset="-120"/>
                <a:ea typeface="微軟正黑體" pitchFamily="34" charset="-120"/>
              </a:rPr>
              <a:t>完成「建築物耐震設計規範」、「建築物實施耐震能力評估及補強方案」等建物耐震設計相關規範研擬</a:t>
            </a:r>
          </a:p>
          <a:p>
            <a:pPr marL="742950" lvl="1" indent="-285750" algn="l">
              <a:lnSpc>
                <a:spcPct val="120000"/>
              </a:lnSpc>
              <a:spcBef>
                <a:spcPct val="10000"/>
              </a:spcBef>
              <a:buClr>
                <a:srgbClr val="000099"/>
              </a:buClr>
              <a:buSzPct val="75000"/>
              <a:buFont typeface="Wingdings" pitchFamily="2" charset="2"/>
              <a:buChar char="p"/>
            </a:pPr>
            <a:r>
              <a:rPr kumimoji="1" lang="zh-TW" altLang="en-US" sz="2800" b="1" dirty="0">
                <a:latin typeface="微軟正黑體" pitchFamily="34" charset="-120"/>
                <a:ea typeface="微軟正黑體" pitchFamily="34" charset="-120"/>
              </a:rPr>
              <a:t>協助</a:t>
            </a:r>
            <a:r>
              <a:rPr kumimoji="1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交通部</a:t>
            </a:r>
            <a:r>
              <a:rPr kumimoji="1" lang="zh-TW" altLang="en-US" sz="2800" b="1" dirty="0">
                <a:latin typeface="微軟正黑體" pitchFamily="34" charset="-120"/>
                <a:ea typeface="微軟正黑體" pitchFamily="34" charset="-120"/>
              </a:rPr>
              <a:t>完成「鐵路及公路橋梁耐震設計規範」、「公路橋梁耐震能力評估與補強準則」等橋梁耐震設計相關規範研擬修訂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矩形 18"/>
          <p:cNvSpPr>
            <a:spLocks noChangeArrowheads="1"/>
          </p:cNvSpPr>
          <p:nvPr/>
        </p:nvSpPr>
        <p:spPr bwMode="auto">
          <a:xfrm>
            <a:off x="5219700" y="6308725"/>
            <a:ext cx="3924300" cy="5492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kumimoji="1"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79512" y="1268760"/>
            <a:ext cx="8784976" cy="33239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60363" indent="-360363" algn="l">
              <a:buSzPct val="80000"/>
              <a:buFont typeface="Wingdings" pitchFamily="2" charset="2"/>
              <a:buChar char="n"/>
            </a:pPr>
            <a:r>
              <a:rPr kumimoji="1" lang="zh-TW" altLang="en-US" sz="2400" b="1" dirty="0">
                <a:latin typeface="微軟正黑體" pitchFamily="34" charset="-120"/>
                <a:ea typeface="微軟正黑體" pitchFamily="34" charset="-120"/>
              </a:rPr>
              <a:t>開發校舍耐震能力評估與補強技術，完成國民中小學校舍耐震能力簡易調查、初步評估、詳細評估與補強設計等技術之研發，並透過實驗室及現地實驗驗證其有效性，並訂定相關手冊落實應用</a:t>
            </a:r>
            <a:endParaRPr kumimoji="1"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marL="360363" indent="-360363" algn="l">
              <a:buSzPct val="80000"/>
              <a:buFont typeface="Wingdings" pitchFamily="2" charset="2"/>
              <a:buChar char="n"/>
            </a:pPr>
            <a:r>
              <a:rPr kumimoji="1" lang="zh-TW" altLang="en-US" sz="2400" b="1" dirty="0">
                <a:latin typeface="微軟正黑體" pitchFamily="34" charset="-120"/>
                <a:ea typeface="微軟正黑體" pitchFamily="34" charset="-120"/>
              </a:rPr>
              <a:t>協助教育部爭取振興經濟方案之「加速高中職及國中小老舊校舍補強整建計畫 」，於</a:t>
            </a:r>
            <a:r>
              <a:rPr kumimoji="1" lang="en-US" altLang="zh-TW" sz="2400" b="1" dirty="0">
                <a:latin typeface="微軟正黑體" pitchFamily="34" charset="-120"/>
                <a:ea typeface="微軟正黑體" pitchFamily="34" charset="-120"/>
              </a:rPr>
              <a:t>98 ~ 100</a:t>
            </a:r>
            <a:r>
              <a:rPr kumimoji="1" lang="zh-TW" altLang="en-US" sz="2400" b="1" dirty="0">
                <a:latin typeface="微軟正黑體" pitchFamily="34" charset="-120"/>
                <a:ea typeface="微軟正黑體" pitchFamily="34" charset="-120"/>
              </a:rPr>
              <a:t>年投入</a:t>
            </a:r>
            <a:r>
              <a:rPr kumimoji="1" lang="en-US" altLang="zh-TW" sz="2400" b="1" dirty="0">
                <a:latin typeface="微軟正黑體" pitchFamily="34" charset="-120"/>
                <a:ea typeface="微軟正黑體" pitchFamily="34" charset="-120"/>
              </a:rPr>
              <a:t>176 </a:t>
            </a:r>
            <a:r>
              <a:rPr kumimoji="1" lang="zh-TW" altLang="en-US" sz="2400" b="1" dirty="0">
                <a:latin typeface="微軟正黑體" pitchFamily="34" charset="-120"/>
                <a:ea typeface="微軟正黑體" pitchFamily="34" charset="-120"/>
              </a:rPr>
              <a:t>億元辦理校舍耐震評估與補強，並成立「加速高中職及國中小老舊校舍補強整建專案辦公室」，提供相關</a:t>
            </a:r>
            <a:r>
              <a:rPr kumimoji="1"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技術支援</a:t>
            </a:r>
            <a:endParaRPr kumimoji="1" lang="zh-TW" altLang="en-US" sz="2400" b="1" dirty="0">
              <a:latin typeface="微軟正黑體" pitchFamily="34" charset="-120"/>
              <a:ea typeface="微軟正黑體" pitchFamily="34" charset="-120"/>
            </a:endParaRPr>
          </a:p>
          <a:p>
            <a:pPr marL="360363" indent="-360363" algn="l">
              <a:buSzPct val="80000"/>
              <a:buFont typeface="Wingdings" pitchFamily="2" charset="2"/>
              <a:buChar char="n"/>
            </a:pPr>
            <a:r>
              <a:rPr kumimoji="1" lang="zh-TW" altLang="en-US" sz="2400" b="1" dirty="0">
                <a:latin typeface="微軟正黑體" pitchFamily="34" charset="-120"/>
                <a:ea typeface="微軟正黑體" pitchFamily="34" charset="-120"/>
              </a:rPr>
              <a:t>校舍研發團隊成效卓著，榮獲「</a:t>
            </a:r>
            <a:r>
              <a:rPr kumimoji="1" lang="zh-TW" altLang="en-US" sz="2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行政院</a:t>
            </a:r>
            <a:r>
              <a:rPr kumimoji="1" lang="en-US" altLang="zh-TW" sz="2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2011</a:t>
            </a:r>
            <a:r>
              <a:rPr kumimoji="1" lang="zh-TW" altLang="en-US" sz="2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年傑出科技貢獻獎</a:t>
            </a:r>
            <a:r>
              <a:rPr kumimoji="1" lang="zh-TW" altLang="en-US" sz="2400" b="1" dirty="0">
                <a:latin typeface="微軟正黑體" pitchFamily="34" charset="-120"/>
                <a:ea typeface="微軟正黑體" pitchFamily="34" charset="-120"/>
              </a:rPr>
              <a:t>」</a:t>
            </a:r>
          </a:p>
        </p:txBody>
      </p:sp>
      <p:sp>
        <p:nvSpPr>
          <p:cNvPr id="155653" name="Rectangle 5"/>
          <p:cNvSpPr>
            <a:spLocks noChangeArrowheads="1"/>
          </p:cNvSpPr>
          <p:nvPr/>
        </p:nvSpPr>
        <p:spPr bwMode="auto">
          <a:xfrm>
            <a:off x="5868988" y="4675038"/>
            <a:ext cx="2303462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tabLst>
                <a:tab pos="9448800" algn="r"/>
              </a:tabLst>
              <a:defRPr/>
            </a:pPr>
            <a:r>
              <a:rPr kumimoji="1" lang="zh-TW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雲林口湖國小</a:t>
            </a:r>
          </a:p>
        </p:txBody>
      </p:sp>
      <p:pic>
        <p:nvPicPr>
          <p:cNvPr id="65542" name="Picture 6" descr="IMG_91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5013177"/>
            <a:ext cx="274109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3" name="Rectangle 2"/>
          <p:cNvSpPr>
            <a:spLocks noChangeArrowheads="1"/>
          </p:cNvSpPr>
          <p:nvPr/>
        </p:nvSpPr>
        <p:spPr bwMode="auto">
          <a:xfrm>
            <a:off x="554236" y="269776"/>
            <a:ext cx="80502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kumimoji="1" lang="en-US" altLang="zh-TW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zh-TW" altLang="en-US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七</a:t>
            </a:r>
            <a:r>
              <a:rPr kumimoji="1" lang="en-US" altLang="zh-TW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kumimoji="1" lang="zh-TW" altLang="en-US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校舍</a:t>
            </a:r>
            <a:r>
              <a:rPr kumimoji="1" lang="zh-TW" altLang="zh-TW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耐震</a:t>
            </a:r>
            <a:r>
              <a:rPr kumimoji="1" lang="zh-TW" altLang="zh-TW" sz="3600" b="1" dirty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評估與補強技術</a:t>
            </a:r>
            <a:r>
              <a:rPr kumimoji="1" lang="zh-TW" altLang="en-US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研發 </a:t>
            </a:r>
            <a:r>
              <a:rPr kumimoji="1" lang="en-US" altLang="zh-TW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(1/2)</a:t>
            </a:r>
            <a:endParaRPr kumimoji="1" lang="zh-TW" altLang="zh-TW" sz="3600" b="1" dirty="0">
              <a:solidFill>
                <a:srgbClr val="0D711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5544" name="Picture 8" descr="\\Dss\admin\行政組共用區\研究計畫\年度計畫\中心企畫相關統計資料\績效統計\各研究成果\現地實驗\台南關廟國小\DSCN3892.JPG"/>
          <p:cNvPicPr>
            <a:picLocks noChangeAspect="1" noChangeArrowheads="1"/>
          </p:cNvPicPr>
          <p:nvPr/>
        </p:nvPicPr>
        <p:blipFill>
          <a:blip r:embed="rId3" cstate="print"/>
          <a:srcRect b="10526"/>
          <a:stretch>
            <a:fillRect/>
          </a:stretch>
        </p:blipFill>
        <p:spPr bwMode="auto">
          <a:xfrm>
            <a:off x="611561" y="4952957"/>
            <a:ext cx="2665040" cy="178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612602" y="4675038"/>
            <a:ext cx="2735262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tabLst>
                <a:tab pos="9448800" algn="r"/>
              </a:tabLst>
              <a:defRPr/>
            </a:pPr>
            <a:r>
              <a:rPr kumimoji="1" lang="zh-TW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桃園瑞埔國小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130847" y="4675038"/>
            <a:ext cx="28813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tabLst>
                <a:tab pos="9448800" algn="r"/>
              </a:tabLst>
              <a:defRPr/>
            </a:pPr>
            <a:r>
              <a:rPr kumimoji="1" lang="en-US" altLang="zh-TW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實尺寸校舍構架試驗</a:t>
            </a:r>
            <a:endParaRPr kumimoji="1" lang="zh-TW" altLang="en-US" sz="1600" b="1" dirty="0"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5547" name="Picture 12" descr="DSCF25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8675" y="5013176"/>
            <a:ext cx="2307532" cy="17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46912" y="6453336"/>
            <a:ext cx="2133600" cy="365125"/>
          </a:xfrm>
        </p:spPr>
        <p:txBody>
          <a:bodyPr/>
          <a:lstStyle/>
          <a:p>
            <a:pPr>
              <a:defRPr/>
            </a:pPr>
            <a:fld id="{8B4DE2DD-A52E-4B08-84CF-8EE26A7390FB}" type="slidenum">
              <a:rPr lang="zh-TW" altLang="en-US"/>
              <a:pPr>
                <a:defRPr/>
              </a:pPr>
              <a:t>21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9" descr="玉井位置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3" y="1078161"/>
            <a:ext cx="865822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 Box 40"/>
          <p:cNvSpPr txBox="1">
            <a:spLocks/>
          </p:cNvSpPr>
          <p:nvPr/>
        </p:nvSpPr>
        <p:spPr bwMode="auto">
          <a:xfrm>
            <a:off x="7486650" y="5394573"/>
            <a:ext cx="1366838" cy="403225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</p:spPr>
        <p:txBody>
          <a:bodyPr lIns="64281" tIns="32140" rIns="64281" bIns="32140">
            <a:spAutoFit/>
          </a:bodyPr>
          <a:lstStyle/>
          <a:p>
            <a:pPr eaLnBrk="1" hangingPunct="1"/>
            <a:r>
              <a:rPr kumimoji="1" lang="zh-TW" altLang="en-US" sz="2200" b="1">
                <a:solidFill>
                  <a:srgbClr val="00007D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震央位置</a:t>
            </a:r>
            <a:endParaRPr kumimoji="1" lang="zh-TW" altLang="en-US" sz="18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66565" name="Text Box 41"/>
          <p:cNvSpPr txBox="1">
            <a:spLocks/>
          </p:cNvSpPr>
          <p:nvPr/>
        </p:nvSpPr>
        <p:spPr bwMode="auto">
          <a:xfrm>
            <a:off x="2627313" y="944811"/>
            <a:ext cx="1657350" cy="803571"/>
          </a:xfrm>
          <a:prstGeom prst="rect">
            <a:avLst/>
          </a:prstGeom>
          <a:solidFill>
            <a:schemeClr val="bg1"/>
          </a:solidFill>
          <a:ln w="38100">
            <a:noFill/>
            <a:prstDash val="sysDot"/>
            <a:miter lim="800000"/>
            <a:headEnd/>
            <a:tailEnd/>
          </a:ln>
        </p:spPr>
        <p:txBody>
          <a:bodyPr lIns="64281" tIns="32140" rIns="64281" bIns="32140">
            <a:spAutoFit/>
          </a:bodyPr>
          <a:lstStyle/>
          <a:p>
            <a:pPr eaLnBrk="1" hangingPunct="1"/>
            <a:r>
              <a:rPr kumimoji="1" lang="zh-TW" altLang="en-US" sz="2800" b="1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玉井國中</a:t>
            </a:r>
            <a:r>
              <a:rPr kumimoji="1" lang="zh-TW" altLang="en-US" sz="1800" b="1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/>
            </a:r>
            <a:br>
              <a:rPr kumimoji="1" lang="zh-TW" altLang="en-US" sz="1800" b="1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</a:br>
            <a:r>
              <a:rPr kumimoji="1" lang="zh-TW" altLang="en-US" sz="2000" b="1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尚未補強</a:t>
            </a:r>
            <a:endParaRPr kumimoji="1" lang="zh-TW" altLang="zh-TW" sz="2000" b="1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66566" name="Text Box 42"/>
          <p:cNvSpPr txBox="1">
            <a:spLocks/>
          </p:cNvSpPr>
          <p:nvPr/>
        </p:nvSpPr>
        <p:spPr bwMode="auto">
          <a:xfrm>
            <a:off x="244475" y="2529136"/>
            <a:ext cx="1590675" cy="803571"/>
          </a:xfrm>
          <a:prstGeom prst="rect">
            <a:avLst/>
          </a:prstGeom>
          <a:solidFill>
            <a:schemeClr val="bg1"/>
          </a:solidFill>
          <a:ln w="38100">
            <a:noFill/>
            <a:prstDash val="sysDot"/>
            <a:miter lim="800000"/>
            <a:headEnd/>
            <a:tailEnd/>
          </a:ln>
        </p:spPr>
        <p:txBody>
          <a:bodyPr lIns="64281" tIns="32140" rIns="64281" bIns="32140">
            <a:spAutoFit/>
          </a:bodyPr>
          <a:lstStyle/>
          <a:p>
            <a:pPr eaLnBrk="1" hangingPunct="1"/>
            <a:r>
              <a:rPr kumimoji="1" lang="zh-TW" altLang="en-US" sz="2800" b="1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玉井工商</a:t>
            </a:r>
            <a:r>
              <a:rPr kumimoji="1" lang="zh-TW" altLang="en-US" sz="2400" b="1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/>
            </a:r>
            <a:br>
              <a:rPr kumimoji="1" lang="zh-TW" altLang="en-US" sz="2400" b="1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</a:br>
            <a:r>
              <a:rPr kumimoji="1" lang="zh-TW" altLang="en-US" sz="2000" b="1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已完成補強</a:t>
            </a:r>
            <a:endParaRPr kumimoji="1" lang="zh-TW" altLang="zh-TW" sz="2000" b="1">
              <a:solidFill>
                <a:srgbClr val="006600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66567" name="Picture 2"/>
          <p:cNvPicPr>
            <a:picLocks noChangeAspect="1" noChangeArrowheads="1"/>
          </p:cNvPicPr>
          <p:nvPr/>
        </p:nvPicPr>
        <p:blipFill>
          <a:blip r:embed="rId3" cstate="print"/>
          <a:srcRect l="48482" t="38179" r="5432" b="8865"/>
          <a:stretch>
            <a:fillRect/>
          </a:stretch>
        </p:blipFill>
        <p:spPr bwMode="auto">
          <a:xfrm>
            <a:off x="169863" y="3640386"/>
            <a:ext cx="42402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8" name="Line 45"/>
          <p:cNvSpPr>
            <a:spLocks noChangeShapeType="1"/>
          </p:cNvSpPr>
          <p:nvPr/>
        </p:nvSpPr>
        <p:spPr bwMode="auto">
          <a:xfrm flipV="1">
            <a:off x="1196975" y="2044948"/>
            <a:ext cx="252413" cy="49213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64288" tIns="32144" rIns="64288" bIns="32144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6569" name="Text Box 46"/>
          <p:cNvSpPr txBox="1">
            <a:spLocks/>
          </p:cNvSpPr>
          <p:nvPr/>
        </p:nvSpPr>
        <p:spPr bwMode="auto">
          <a:xfrm>
            <a:off x="250825" y="1395661"/>
            <a:ext cx="2232943" cy="372684"/>
          </a:xfrm>
          <a:prstGeom prst="rect">
            <a:avLst/>
          </a:prstGeom>
          <a:solidFill>
            <a:schemeClr val="bg1"/>
          </a:solidFill>
          <a:ln w="38100">
            <a:noFill/>
            <a:prstDash val="sysDot"/>
            <a:miter lim="800000"/>
            <a:headEnd/>
            <a:tailEnd/>
          </a:ln>
        </p:spPr>
        <p:txBody>
          <a:bodyPr wrap="square" lIns="64281" tIns="32140" rIns="64281" bIns="32140">
            <a:spAutoFit/>
          </a:bodyPr>
          <a:lstStyle/>
          <a:p>
            <a:pPr eaLnBrk="1" hangingPunct="1"/>
            <a:r>
              <a:rPr kumimoji="1" lang="zh-TW" altLang="en-US" sz="2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兩校相距 </a:t>
            </a:r>
            <a:r>
              <a:rPr kumimoji="1" lang="en-US" altLang="zh-TW" sz="2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1.2 km</a:t>
            </a:r>
            <a:endParaRPr kumimoji="1" lang="zh-TW" altLang="zh-TW" sz="18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66570" name="Picture 2"/>
          <p:cNvPicPr>
            <a:picLocks noChangeAspect="1" noChangeArrowheads="1"/>
          </p:cNvPicPr>
          <p:nvPr/>
        </p:nvPicPr>
        <p:blipFill>
          <a:blip r:embed="rId4" cstate="print"/>
          <a:srcRect l="52222" t="30438" r="4970" b="3595"/>
          <a:stretch>
            <a:fillRect/>
          </a:stretch>
        </p:blipFill>
        <p:spPr bwMode="auto">
          <a:xfrm>
            <a:off x="5310188" y="827336"/>
            <a:ext cx="3798887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1" name="Line 44"/>
          <p:cNvSpPr>
            <a:spLocks noChangeShapeType="1"/>
          </p:cNvSpPr>
          <p:nvPr/>
        </p:nvSpPr>
        <p:spPr bwMode="auto">
          <a:xfrm>
            <a:off x="1452563" y="2056061"/>
            <a:ext cx="6264275" cy="3278187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</p:spPr>
        <p:txBody>
          <a:bodyPr lIns="64288" tIns="32144" rIns="64288" bIns="32144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6572" name="Line 43"/>
          <p:cNvSpPr>
            <a:spLocks noChangeShapeType="1"/>
          </p:cNvSpPr>
          <p:nvPr/>
        </p:nvSpPr>
        <p:spPr bwMode="auto">
          <a:xfrm>
            <a:off x="1203325" y="2102098"/>
            <a:ext cx="6516688" cy="3240088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</p:spPr>
        <p:txBody>
          <a:bodyPr lIns="64288" tIns="32144" rIns="64288" bIns="32144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6573" name="Text Box 40"/>
          <p:cNvSpPr txBox="1">
            <a:spLocks/>
          </p:cNvSpPr>
          <p:nvPr/>
        </p:nvSpPr>
        <p:spPr bwMode="auto">
          <a:xfrm>
            <a:off x="3635375" y="2632323"/>
            <a:ext cx="1584325" cy="341907"/>
          </a:xfrm>
          <a:prstGeom prst="rect">
            <a:avLst/>
          </a:prstGeom>
          <a:solidFill>
            <a:schemeClr val="bg1"/>
          </a:solidFill>
          <a:ln w="38100">
            <a:noFill/>
            <a:prstDash val="sysDot"/>
            <a:miter lim="800000"/>
            <a:headEnd/>
            <a:tailEnd/>
          </a:ln>
        </p:spPr>
        <p:txBody>
          <a:bodyPr lIns="64281" tIns="32140" rIns="64281" bIns="32140">
            <a:spAutoFit/>
          </a:bodyPr>
          <a:lstStyle/>
          <a:p>
            <a:pPr eaLnBrk="1" hangingPunct="1"/>
            <a:r>
              <a:rPr kumimoji="1" lang="zh-TW" altLang="en-US" sz="18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距震央</a:t>
            </a:r>
            <a:r>
              <a:rPr kumimoji="1" lang="en-US" altLang="zh-TW" sz="18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30 km</a:t>
            </a:r>
            <a:endParaRPr kumimoji="1" lang="zh-TW" altLang="en-US" sz="18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4752" name="Rectangle 16"/>
          <p:cNvSpPr>
            <a:spLocks noChangeArrowheads="1"/>
          </p:cNvSpPr>
          <p:nvPr/>
        </p:nvSpPr>
        <p:spPr bwMode="auto">
          <a:xfrm>
            <a:off x="2124075" y="5367586"/>
            <a:ext cx="2303463" cy="1192212"/>
          </a:xfrm>
          <a:prstGeom prst="rect">
            <a:avLst/>
          </a:prstGeom>
          <a:solidFill>
            <a:schemeClr val="bg1"/>
          </a:solidFill>
          <a:ln w="38100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l">
              <a:defRPr/>
            </a:pPr>
            <a:r>
              <a:rPr lang="zh-TW" altLang="en-US" sz="2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本次地震</a:t>
            </a:r>
            <a:br>
              <a:rPr lang="zh-TW" altLang="en-US" sz="2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未損壞</a:t>
            </a:r>
          </a:p>
        </p:txBody>
      </p:sp>
      <p:sp>
        <p:nvSpPr>
          <p:cNvPr id="244753" name="Rectangle 17"/>
          <p:cNvSpPr>
            <a:spLocks noChangeArrowheads="1"/>
          </p:cNvSpPr>
          <p:nvPr/>
        </p:nvSpPr>
        <p:spPr bwMode="auto">
          <a:xfrm>
            <a:off x="7019925" y="3351461"/>
            <a:ext cx="2124075" cy="904875"/>
          </a:xfrm>
          <a:prstGeom prst="rect">
            <a:avLst/>
          </a:prstGeom>
          <a:solidFill>
            <a:schemeClr val="bg1"/>
          </a:solidFill>
          <a:ln w="38100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l">
              <a:defRPr/>
            </a:pPr>
            <a:r>
              <a:rPr lang="zh-TW" altLang="en-US" sz="2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本次地震</a:t>
            </a:r>
            <a:br>
              <a:rPr lang="zh-TW" altLang="en-US" sz="2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嚴重損壞</a:t>
            </a:r>
          </a:p>
        </p:txBody>
      </p:sp>
      <p:sp>
        <p:nvSpPr>
          <p:cNvPr id="66576" name="Text Box 40"/>
          <p:cNvSpPr txBox="1">
            <a:spLocks/>
          </p:cNvSpPr>
          <p:nvPr/>
        </p:nvSpPr>
        <p:spPr bwMode="auto">
          <a:xfrm>
            <a:off x="3779838" y="4310311"/>
            <a:ext cx="1584325" cy="341907"/>
          </a:xfrm>
          <a:prstGeom prst="rect">
            <a:avLst/>
          </a:prstGeom>
          <a:solidFill>
            <a:schemeClr val="bg1"/>
          </a:solidFill>
          <a:ln w="38100">
            <a:noFill/>
            <a:prstDash val="sysDot"/>
            <a:miter lim="800000"/>
            <a:headEnd/>
            <a:tailEnd/>
          </a:ln>
        </p:spPr>
        <p:txBody>
          <a:bodyPr lIns="64281" tIns="32140" rIns="64281" bIns="32140">
            <a:spAutoFit/>
          </a:bodyPr>
          <a:lstStyle/>
          <a:p>
            <a:pPr eaLnBrk="1" hangingPunct="1"/>
            <a:r>
              <a:rPr kumimoji="1" lang="zh-TW" altLang="en-US" sz="18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距震央</a:t>
            </a:r>
            <a:r>
              <a:rPr kumimoji="1" lang="en-US" altLang="zh-TW" sz="18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31 km</a:t>
            </a:r>
            <a:endParaRPr kumimoji="1" lang="zh-TW" altLang="en-US" sz="18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6577" name="Line 19"/>
          <p:cNvSpPr>
            <a:spLocks noChangeShapeType="1"/>
          </p:cNvSpPr>
          <p:nvPr/>
        </p:nvSpPr>
        <p:spPr bwMode="auto">
          <a:xfrm flipH="1">
            <a:off x="4067175" y="2991098"/>
            <a:ext cx="144463" cy="360363"/>
          </a:xfrm>
          <a:prstGeom prst="line">
            <a:avLst/>
          </a:prstGeom>
          <a:noFill/>
          <a:ln w="25400">
            <a:solidFill>
              <a:srgbClr val="CC0000"/>
            </a:solidFill>
            <a:prstDash val="dash"/>
            <a:round/>
            <a:headEnd/>
            <a:tailEnd type="triangle" w="med" len="med"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6578" name="Line 20"/>
          <p:cNvSpPr>
            <a:spLocks noChangeShapeType="1"/>
          </p:cNvSpPr>
          <p:nvPr/>
        </p:nvSpPr>
        <p:spPr bwMode="auto">
          <a:xfrm flipV="1">
            <a:off x="4643438" y="3927723"/>
            <a:ext cx="144462" cy="360363"/>
          </a:xfrm>
          <a:prstGeom prst="line">
            <a:avLst/>
          </a:prstGeom>
          <a:noFill/>
          <a:ln w="25400">
            <a:solidFill>
              <a:srgbClr val="CC0000"/>
            </a:solidFill>
            <a:prstDash val="dash"/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6579" name="Rectangle 2"/>
          <p:cNvSpPr>
            <a:spLocks noChangeArrowheads="1"/>
          </p:cNvSpPr>
          <p:nvPr/>
        </p:nvSpPr>
        <p:spPr bwMode="auto">
          <a:xfrm>
            <a:off x="539552" y="0"/>
            <a:ext cx="805021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1" lang="en-US" altLang="zh-TW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zh-TW" altLang="en-US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七</a:t>
            </a:r>
            <a:r>
              <a:rPr kumimoji="1" lang="en-US" altLang="zh-TW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kumimoji="1" lang="zh-TW" altLang="en-US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高雄</a:t>
            </a:r>
            <a:r>
              <a:rPr kumimoji="1" lang="zh-TW" altLang="en-US" sz="3600" b="1" dirty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甲仙地震校舍損害</a:t>
            </a:r>
            <a:r>
              <a:rPr kumimoji="1" lang="zh-TW" altLang="en-US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情況 </a:t>
            </a:r>
            <a:r>
              <a:rPr kumimoji="1" lang="en-US" altLang="zh-TW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(2/2)</a:t>
            </a:r>
            <a:endParaRPr kumimoji="1" lang="zh-TW" altLang="zh-TW" sz="3600" b="1" dirty="0">
              <a:solidFill>
                <a:srgbClr val="0D711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pPr algn="r">
              <a:defRPr/>
            </a:pPr>
            <a:fld id="{CF27BC8C-87E6-4F90-B14E-CC49470BDAF0}" type="slidenum">
              <a:rPr lang="zh-TW" altLang="en-US"/>
              <a:pPr algn="r">
                <a:defRPr/>
              </a:pPr>
              <a:t>22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kumimoji="1" lang="en-US" altLang="zh-TW" sz="3600" b="1" dirty="0" smtClean="0">
                <a:solidFill>
                  <a:srgbClr val="0D711E"/>
                </a:solidFill>
                <a:cs typeface="+mn-cs"/>
              </a:rPr>
              <a:t>(</a:t>
            </a:r>
            <a:r>
              <a:rPr kumimoji="1" lang="zh-TW" altLang="en-US" sz="3600" b="1" dirty="0" smtClean="0">
                <a:solidFill>
                  <a:srgbClr val="0D711E"/>
                </a:solidFill>
                <a:cs typeface="+mn-cs"/>
              </a:rPr>
              <a:t>八</a:t>
            </a:r>
            <a:r>
              <a:rPr kumimoji="1" lang="en-US" altLang="zh-TW" sz="3600" b="1" dirty="0" smtClean="0">
                <a:solidFill>
                  <a:srgbClr val="0D711E"/>
                </a:solidFill>
                <a:cs typeface="+mn-cs"/>
              </a:rPr>
              <a:t>)</a:t>
            </a:r>
            <a:r>
              <a:rPr kumimoji="1" lang="zh-TW" altLang="en-US" sz="3600" b="1" dirty="0" smtClean="0">
                <a:solidFill>
                  <a:srgbClr val="0D711E"/>
                </a:solidFill>
                <a:cs typeface="+mn-cs"/>
              </a:rPr>
              <a:t>建物</a:t>
            </a:r>
            <a:r>
              <a:rPr kumimoji="1" lang="zh-TW" altLang="zh-TW" sz="3600" b="1" dirty="0" smtClean="0">
                <a:solidFill>
                  <a:srgbClr val="0D711E"/>
                </a:solidFill>
                <a:cs typeface="+mn-cs"/>
              </a:rPr>
              <a:t>耐震評估與補強技術</a:t>
            </a:r>
            <a:r>
              <a:rPr kumimoji="1" lang="zh-TW" altLang="en-US" sz="3600" b="1" dirty="0" smtClean="0">
                <a:solidFill>
                  <a:srgbClr val="0D711E"/>
                </a:solidFill>
                <a:cs typeface="+mn-cs"/>
              </a:rPr>
              <a:t>研發</a:t>
            </a:r>
            <a:endParaRPr kumimoji="1" lang="zh-TW" altLang="zh-TW" sz="3600" b="1" dirty="0" smtClean="0">
              <a:solidFill>
                <a:srgbClr val="0D711E"/>
              </a:solidFill>
              <a:cs typeface="+mn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579CD7-0401-4CB9-A0BF-C4680B804632}" type="slidenum">
              <a:rPr lang="zh-TW" altLang="en-US" smtClean="0"/>
              <a:pPr>
                <a:defRPr/>
              </a:pPr>
              <a:t>23</a:t>
            </a:fld>
            <a:endParaRPr lang="en-US" altLang="zh-TW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179388" y="1269256"/>
            <a:ext cx="5761037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  <a:defRPr/>
            </a:pPr>
            <a:r>
              <a:rPr kumimoji="1" lang="zh-TW" altLang="en-US" sz="2200" b="1" kern="0" dirty="0">
                <a:latin typeface="微軟正黑體" pitchFamily="34" charset="-120"/>
                <a:ea typeface="微軟正黑體" pitchFamily="34" charset="-120"/>
              </a:rPr>
              <a:t>與台大醫院、成大醫院等合作，建立</a:t>
            </a:r>
            <a:r>
              <a:rPr kumimoji="1" lang="zh-TW" altLang="en-US" sz="2200" b="1" kern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國內急救責任醫院</a:t>
            </a:r>
            <a:r>
              <a:rPr kumimoji="1" lang="zh-TW" altLang="en-US" sz="2200" b="1" kern="0" dirty="0">
                <a:latin typeface="微軟正黑體" pitchFamily="34" charset="-120"/>
                <a:ea typeface="微軟正黑體" pitchFamily="34" charset="-120"/>
              </a:rPr>
              <a:t>適用之耐震評估補強準則，包括建立醫院建築耐震性能目標與檢核標準、醫院結構與設備評估與補強技術，提供衛生署與醫院單位執行醫院耐震能力評估及補強工程之參考</a:t>
            </a:r>
          </a:p>
          <a:p>
            <a:pPr marL="342900" indent="-342900" algn="l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  <a:defRPr/>
            </a:pPr>
            <a:r>
              <a:rPr kumimoji="1" lang="zh-TW" altLang="en-US" sz="2200" b="1" kern="0" dirty="0">
                <a:latin typeface="微軟正黑體" pitchFamily="34" charset="-120"/>
                <a:ea typeface="微軟正黑體" pitchFamily="34" charset="-120"/>
              </a:rPr>
              <a:t>完成</a:t>
            </a:r>
            <a:r>
              <a:rPr kumimoji="1" lang="zh-TW" altLang="en-US" sz="2200" b="1" kern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消防廳舍及警政廳舍</a:t>
            </a:r>
            <a:r>
              <a:rPr kumimoji="1" lang="zh-TW" altLang="en-US" sz="2200" b="1" kern="0" dirty="0">
                <a:latin typeface="微軟正黑體" pitchFamily="34" charset="-120"/>
                <a:ea typeface="微軟正黑體" pitchFamily="34" charset="-120"/>
              </a:rPr>
              <a:t>耐震評估與補</a:t>
            </a:r>
            <a:r>
              <a:rPr kumimoji="1" lang="zh-TW" altLang="en-US" sz="2200" b="1" kern="0" dirty="0" smtClean="0">
                <a:latin typeface="微軟正黑體" pitchFamily="34" charset="-120"/>
                <a:ea typeface="微軟正黑體" pitchFamily="34" charset="-120"/>
              </a:rPr>
              <a:t>強研究</a:t>
            </a:r>
            <a:r>
              <a:rPr kumimoji="1" lang="zh-TW" altLang="en-US" sz="2200" b="1" kern="0" dirty="0">
                <a:latin typeface="微軟正黑體" pitchFamily="34" charset="-120"/>
                <a:ea typeface="微軟正黑體" pitchFamily="34" charset="-120"/>
              </a:rPr>
              <a:t>，提出</a:t>
            </a:r>
            <a:r>
              <a:rPr kumimoji="1" lang="zh-TW" altLang="zh-TW" sz="2200" b="1" kern="0" dirty="0">
                <a:latin typeface="微軟正黑體" pitchFamily="34" charset="-120"/>
                <a:ea typeface="微軟正黑體" pitchFamily="34" charset="-120"/>
              </a:rPr>
              <a:t>該類建築之耐震能力初步評估、詳細評估及補強工法</a:t>
            </a:r>
            <a:r>
              <a:rPr kumimoji="1" lang="zh-TW" altLang="en-US" sz="2200" b="1" kern="0" dirty="0">
                <a:latin typeface="微軟正黑體" pitchFamily="34" charset="-120"/>
                <a:ea typeface="微軟正黑體" pitchFamily="34" charset="-120"/>
              </a:rPr>
              <a:t>之</a:t>
            </a:r>
            <a:r>
              <a:rPr kumimoji="1" lang="zh-TW" altLang="zh-TW" sz="2200" b="1" kern="0" dirty="0">
                <a:latin typeface="微軟正黑體" pitchFamily="34" charset="-120"/>
                <a:ea typeface="微軟正黑體" pitchFamily="34" charset="-120"/>
              </a:rPr>
              <a:t>技術</a:t>
            </a:r>
            <a:r>
              <a:rPr kumimoji="1" lang="zh-TW" altLang="en-US" sz="2200" b="1" kern="0" dirty="0">
                <a:latin typeface="微軟正黑體" pitchFamily="34" charset="-120"/>
                <a:ea typeface="微軟正黑體" pitchFamily="34" charset="-120"/>
              </a:rPr>
              <a:t>報告</a:t>
            </a:r>
            <a:r>
              <a:rPr kumimoji="1" lang="zh-TW" altLang="zh-TW" sz="2200" b="1" kern="0" dirty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kumimoji="1" lang="zh-TW" altLang="en-US" sz="2200" b="1" kern="0" dirty="0">
                <a:latin typeface="微軟正黑體" pitchFamily="34" charset="-120"/>
                <a:ea typeface="微軟正黑體" pitchFamily="34" charset="-120"/>
              </a:rPr>
              <a:t>並</a:t>
            </a:r>
            <a:r>
              <a:rPr kumimoji="1" lang="zh-TW" altLang="en-US" sz="2200" b="1" kern="0" dirty="0" smtClean="0">
                <a:latin typeface="微軟正黑體" pitchFamily="34" charset="-120"/>
                <a:ea typeface="微軟正黑體" pitchFamily="34" charset="-120"/>
              </a:rPr>
              <a:t>於建置</a:t>
            </a:r>
            <a:r>
              <a:rPr kumimoji="1" lang="zh-TW" altLang="en-US" sz="2200" b="1" kern="0" dirty="0">
                <a:latin typeface="微軟正黑體" pitchFamily="34" charset="-120"/>
                <a:ea typeface="微軟正黑體" pitchFamily="34" charset="-120"/>
              </a:rPr>
              <a:t>嘉義縣市</a:t>
            </a:r>
            <a:r>
              <a:rPr kumimoji="1" lang="zh-TW" altLang="zh-TW" sz="2200" b="1" kern="0" dirty="0">
                <a:latin typeface="微軟正黑體" pitchFamily="34" charset="-120"/>
                <a:ea typeface="微軟正黑體" pitchFamily="34" charset="-120"/>
              </a:rPr>
              <a:t>消防單位防災設備</a:t>
            </a:r>
            <a:r>
              <a:rPr kumimoji="1" lang="zh-TW" altLang="en-US" sz="2200" b="1" kern="0" dirty="0">
                <a:latin typeface="微軟正黑體" pitchFamily="34" charset="-120"/>
                <a:ea typeface="微軟正黑體" pitchFamily="34" charset="-120"/>
              </a:rPr>
              <a:t>與建築</a:t>
            </a:r>
            <a:r>
              <a:rPr kumimoji="1" lang="zh-TW" altLang="zh-TW" sz="2200" b="1" kern="0" dirty="0">
                <a:latin typeface="微軟正黑體" pitchFamily="34" charset="-120"/>
                <a:ea typeface="微軟正黑體" pitchFamily="34" charset="-120"/>
              </a:rPr>
              <a:t>資料庫</a:t>
            </a:r>
            <a:r>
              <a:rPr kumimoji="1" lang="zh-TW" altLang="en-US" sz="2200" b="1" kern="0" dirty="0">
                <a:latin typeface="微軟正黑體" pitchFamily="34" charset="-120"/>
                <a:ea typeface="微軟正黑體" pitchFamily="34" charset="-120"/>
              </a:rPr>
              <a:t>，做為後續推動全國普查工作之範例，期能強化防救災機關</a:t>
            </a:r>
            <a:r>
              <a:rPr kumimoji="1" lang="zh-TW" altLang="en-US" sz="2200" b="1" kern="0" dirty="0" smtClean="0">
                <a:latin typeface="微軟正黑體" pitchFamily="34" charset="-120"/>
                <a:ea typeface="微軟正黑體" pitchFamily="34" charset="-120"/>
              </a:rPr>
              <a:t>建物耐震</a:t>
            </a:r>
            <a:r>
              <a:rPr kumimoji="1" lang="zh-TW" altLang="en-US" sz="2200" b="1" kern="0" dirty="0">
                <a:latin typeface="微軟正黑體" pitchFamily="34" charset="-120"/>
                <a:ea typeface="微軟正黑體" pitchFamily="34" charset="-120"/>
              </a:rPr>
              <a:t>能力</a:t>
            </a:r>
            <a:endParaRPr kumimoji="1" lang="en-US" altLang="zh-TW" sz="2200" b="1" kern="0" dirty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  <a:defRPr/>
            </a:pPr>
            <a:r>
              <a:rPr kumimoji="1" lang="zh-TW" altLang="en-US" sz="2200" b="1" kern="0" dirty="0">
                <a:latin typeface="微軟正黑體" pitchFamily="34" charset="-120"/>
                <a:ea typeface="微軟正黑體" pitchFamily="34" charset="-120"/>
              </a:rPr>
              <a:t>目前正針對</a:t>
            </a:r>
            <a:r>
              <a:rPr kumimoji="1" lang="en-US" altLang="zh-TW" sz="2200" b="1" kern="0" dirty="0">
                <a:latin typeface="微軟正黑體" pitchFamily="34" charset="-120"/>
                <a:ea typeface="微軟正黑體" pitchFamily="34" charset="-120"/>
              </a:rPr>
              <a:t>921</a:t>
            </a:r>
            <a:r>
              <a:rPr kumimoji="1" lang="zh-TW" altLang="en-US" sz="2200" b="1" kern="0" dirty="0">
                <a:latin typeface="微軟正黑體" pitchFamily="34" charset="-120"/>
                <a:ea typeface="微軟正黑體" pitchFamily="34" charset="-120"/>
              </a:rPr>
              <a:t>地震損害最嚴重之</a:t>
            </a:r>
            <a:r>
              <a:rPr kumimoji="1" lang="zh-TW" altLang="en-US" sz="2200" b="1" kern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臨街店鋪住宅</a:t>
            </a:r>
            <a:r>
              <a:rPr kumimoji="1" lang="zh-TW" altLang="en-US" sz="2200" b="1" kern="0" dirty="0">
                <a:latin typeface="微軟正黑體" pitchFamily="34" charset="-120"/>
                <a:ea typeface="微軟正黑體" pitchFamily="34" charset="-120"/>
              </a:rPr>
              <a:t>發展耐震評估補強技術</a:t>
            </a:r>
            <a:r>
              <a:rPr kumimoji="1" lang="zh-TW" altLang="en-US" sz="2200" b="1" kern="0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2200" b="1" kern="0" dirty="0" smtClean="0">
                <a:latin typeface="微軟正黑體" pitchFamily="34" charset="-120"/>
                <a:ea typeface="微軟正黑體" pitchFamily="34" charset="-120"/>
              </a:rPr>
              <a:t>完成</a:t>
            </a:r>
            <a:r>
              <a:rPr kumimoji="1" lang="zh-TW" altLang="en-US" sz="2200" b="1" kern="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臨街店舖式住宅結構耐震資訊網</a:t>
            </a:r>
            <a:r>
              <a:rPr lang="zh-TW" altLang="en-US" sz="2200" b="1" kern="0" dirty="0" smtClean="0">
                <a:latin typeface="微軟正黑體" pitchFamily="34" charset="-120"/>
                <a:ea typeface="微軟正黑體" pitchFamily="34" charset="-120"/>
              </a:rPr>
              <a:t>，建置互動式網頁提供民眾自行檢核住家結構耐震</a:t>
            </a:r>
            <a:r>
              <a:rPr lang="zh-TW" altLang="en-US" sz="2200" b="1" kern="0" dirty="0" smtClean="0">
                <a:latin typeface="微軟正黑體" pitchFamily="34" charset="-120"/>
                <a:ea typeface="微軟正黑體" pitchFamily="34" charset="-120"/>
              </a:rPr>
              <a:t>能力</a:t>
            </a:r>
            <a:endParaRPr kumimoji="1" lang="en-US" altLang="zh-TW" sz="2200" b="1" kern="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98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3622" y="3192810"/>
            <a:ext cx="27336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10"/>
          <p:cNvPicPr>
            <a:picLocks noChangeAspect="1" noChangeArrowheads="1"/>
          </p:cNvPicPr>
          <p:nvPr/>
        </p:nvPicPr>
        <p:blipFill>
          <a:blip r:embed="rId3" cstate="print">
            <a:lum bright="6000" contrast="12000"/>
          </a:blip>
          <a:srcRect/>
          <a:stretch>
            <a:fillRect/>
          </a:stretch>
        </p:blipFill>
        <p:spPr bwMode="auto">
          <a:xfrm>
            <a:off x="6083622" y="1268760"/>
            <a:ext cx="2736850" cy="18526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12401" t="10622" r="14226" b="6001"/>
          <a:stretch>
            <a:fillRect/>
          </a:stretch>
        </p:blipFill>
        <p:spPr bwMode="auto">
          <a:xfrm>
            <a:off x="6012160" y="5080613"/>
            <a:ext cx="2778231" cy="177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975475" y="6428184"/>
            <a:ext cx="2133600" cy="457200"/>
          </a:xfrm>
        </p:spPr>
        <p:txBody>
          <a:bodyPr/>
          <a:lstStyle/>
          <a:p>
            <a:pPr>
              <a:defRPr/>
            </a:pPr>
            <a:fld id="{7FA13CDC-2CA0-4CBD-9B94-4FBADEB7300D}" type="slidenum">
              <a:rPr lang="zh-TW" altLang="en-US"/>
              <a:pPr>
                <a:defRPr/>
              </a:pPr>
              <a:t>24</a:t>
            </a:fld>
            <a:endParaRPr lang="en-US" altLang="zh-TW" dirty="0"/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179388" y="1268760"/>
            <a:ext cx="8964612" cy="295465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514350" lvl="1" indent="-333375" algn="l">
              <a:spcBef>
                <a:spcPts val="1200"/>
              </a:spcBef>
              <a:buSzPct val="80000"/>
              <a:buFont typeface="Wingdings" pitchFamily="2" charset="2"/>
              <a:buChar char="n"/>
            </a:pPr>
            <a:r>
              <a:rPr kumimoji="1" lang="zh-TW" altLang="en-US" sz="2600" b="1" dirty="0">
                <a:latin typeface="微軟正黑體" pitchFamily="34" charset="-120"/>
                <a:ea typeface="微軟正黑體" pitchFamily="34" charset="-120"/>
              </a:rPr>
              <a:t>進行橋梁耐震試驗研究，包括橋柱補強工法、基礎補強工法、支承系統評估、基礎裸露評估等，並透過實驗室及現地橋樑試驗驗證，研究成果已應用於相關規範研擬以及排定補強優先順序之依據</a:t>
            </a:r>
            <a:endParaRPr kumimoji="1" lang="en-US" altLang="zh-TW" sz="2600" b="1" dirty="0">
              <a:latin typeface="微軟正黑體" pitchFamily="34" charset="-120"/>
              <a:ea typeface="微軟正黑體" pitchFamily="34" charset="-120"/>
            </a:endParaRPr>
          </a:p>
          <a:p>
            <a:pPr marL="514350" lvl="1" indent="-333375" algn="l">
              <a:spcBef>
                <a:spcPts val="1200"/>
              </a:spcBef>
              <a:buSzPct val="80000"/>
              <a:buFont typeface="Wingdings" pitchFamily="2" charset="2"/>
              <a:buChar char="n"/>
            </a:pPr>
            <a:r>
              <a:rPr kumimoji="1" lang="zh-TW" altLang="en-US" sz="2600" b="1" dirty="0">
                <a:latin typeface="微軟正黑體" pitchFamily="34" charset="-120"/>
                <a:ea typeface="微軟正黑體" pitchFamily="34" charset="-120"/>
              </a:rPr>
              <a:t>交通部公路總局及國工局依據本中心之相關成果，積極辦理耐震補強工程，其中省道橋樑預計於</a:t>
            </a:r>
            <a:r>
              <a:rPr kumimoji="1" lang="en-US" altLang="zh-TW" sz="2600" b="1" dirty="0">
                <a:latin typeface="微軟正黑體" pitchFamily="34" charset="-120"/>
                <a:ea typeface="微軟正黑體" pitchFamily="34" charset="-120"/>
              </a:rPr>
              <a:t>98</a:t>
            </a:r>
            <a:r>
              <a:rPr kumimoji="1" lang="zh-TW" altLang="en-US" sz="2600" b="1" dirty="0">
                <a:latin typeface="微軟正黑體" pitchFamily="34" charset="-120"/>
                <a:ea typeface="微軟正黑體" pitchFamily="34" charset="-120"/>
              </a:rPr>
              <a:t>年至</a:t>
            </a:r>
            <a:r>
              <a:rPr kumimoji="1" lang="en-US" altLang="zh-TW" sz="2600" b="1" dirty="0">
                <a:latin typeface="微軟正黑體" pitchFamily="34" charset="-120"/>
                <a:ea typeface="微軟正黑體" pitchFamily="34" charset="-120"/>
              </a:rPr>
              <a:t>103</a:t>
            </a:r>
            <a:r>
              <a:rPr kumimoji="1" lang="zh-TW" altLang="en-US" sz="2600" b="1" dirty="0">
                <a:latin typeface="微軟正黑體" pitchFamily="34" charset="-120"/>
                <a:ea typeface="微軟正黑體" pitchFamily="34" charset="-120"/>
              </a:rPr>
              <a:t>年編列</a:t>
            </a:r>
            <a:r>
              <a:rPr kumimoji="1" lang="en-US" altLang="zh-TW" sz="2600" b="1" dirty="0">
                <a:latin typeface="微軟正黑體" pitchFamily="34" charset="-120"/>
                <a:ea typeface="微軟正黑體" pitchFamily="34" charset="-120"/>
              </a:rPr>
              <a:t>85</a:t>
            </a:r>
            <a:r>
              <a:rPr kumimoji="1" lang="zh-TW" altLang="en-US" sz="2600" b="1" dirty="0">
                <a:latin typeface="微軟正黑體" pitchFamily="34" charset="-120"/>
                <a:ea typeface="微軟正黑體" pitchFamily="34" charset="-120"/>
              </a:rPr>
              <a:t>億進行</a:t>
            </a:r>
            <a:r>
              <a:rPr kumimoji="1" lang="en-US" altLang="zh-TW" sz="2600" b="1" dirty="0">
                <a:latin typeface="微軟正黑體" pitchFamily="34" charset="-120"/>
                <a:ea typeface="微軟正黑體" pitchFamily="34" charset="-120"/>
              </a:rPr>
              <a:t>516</a:t>
            </a:r>
            <a:r>
              <a:rPr kumimoji="1" lang="zh-TW" altLang="en-US" sz="2600" b="1" dirty="0">
                <a:latin typeface="微軟正黑體" pitchFamily="34" charset="-120"/>
                <a:ea typeface="微軟正黑體" pitchFamily="34" charset="-120"/>
              </a:rPr>
              <a:t>座橋梁補強作業</a:t>
            </a: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539552" y="269776"/>
            <a:ext cx="80502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kumimoji="1" lang="en-US" altLang="zh-TW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zh-TW" altLang="en-US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九</a:t>
            </a:r>
            <a:r>
              <a:rPr kumimoji="1" lang="en-US" altLang="zh-TW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kumimoji="1" lang="zh-TW" altLang="en-US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橋梁</a:t>
            </a:r>
            <a:r>
              <a:rPr kumimoji="1" lang="zh-TW" altLang="zh-TW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耐震</a:t>
            </a:r>
            <a:r>
              <a:rPr kumimoji="1" lang="zh-TW" altLang="zh-TW" sz="3600" b="1" dirty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評估與補強技術</a:t>
            </a:r>
            <a:r>
              <a:rPr kumimoji="1" lang="zh-TW" altLang="en-US" sz="36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</a:rPr>
              <a:t>研發</a:t>
            </a:r>
            <a:endParaRPr kumimoji="1" lang="zh-TW" altLang="zh-TW" sz="3600" b="1" dirty="0">
              <a:solidFill>
                <a:srgbClr val="0D711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7590" name="Picture 8" descr="進度圖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230" y="4725145"/>
            <a:ext cx="2806883" cy="187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7" descr="20010424KC0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4581525"/>
            <a:ext cx="1655763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3" descr="cid:270443401@01122010-329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3263" y="4581525"/>
            <a:ext cx="34163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51520" y="4365104"/>
            <a:ext cx="2735262" cy="33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tabLst>
                <a:tab pos="9448800" algn="r"/>
              </a:tabLst>
              <a:defRPr/>
            </a:pPr>
            <a:r>
              <a:rPr kumimoji="1" lang="zh-TW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實際補強工程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3635375" y="4292600"/>
            <a:ext cx="2735263" cy="33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tabLst>
                <a:tab pos="9448800" algn="r"/>
              </a:tabLst>
              <a:defRPr/>
            </a:pPr>
            <a:r>
              <a:rPr kumimoji="1" lang="zh-TW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現地橋樑試驗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6408738" y="4292600"/>
            <a:ext cx="2735262" cy="33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tabLst>
                <a:tab pos="9448800" algn="r"/>
              </a:tabLst>
              <a:defRPr/>
            </a:pPr>
            <a:r>
              <a:rPr kumimoji="1" lang="zh-TW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實驗室驗證</a:t>
            </a:r>
          </a:p>
        </p:txBody>
      </p:sp>
      <p:sp>
        <p:nvSpPr>
          <p:cNvPr id="12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pPr algn="r">
              <a:defRPr/>
            </a:pPr>
            <a:fld id="{CF27BC8C-87E6-4F90-B14E-CC49470BDAF0}" type="slidenum">
              <a:rPr lang="zh-TW" altLang="en-US"/>
              <a:pPr algn="r">
                <a:defRPr/>
              </a:pPr>
              <a:t>24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17"/>
          <p:cNvSpPr txBox="1">
            <a:spLocks noGrp="1" noChangeArrowheads="1"/>
          </p:cNvSpPr>
          <p:nvPr/>
        </p:nvSpPr>
        <p:spPr bwMode="auto">
          <a:xfrm>
            <a:off x="6975475" y="63563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BFFABE2-73FB-4FA3-A39E-8D74B2B077DE}" type="slidenum">
              <a:rPr lang="zh-TW" altLang="en-US" sz="12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pPr algn="r">
                <a:defRPr/>
              </a:pPr>
              <a:t>25</a:t>
            </a:fld>
            <a:endParaRPr lang="en-US" altLang="zh-TW" sz="12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136195" name="Rectangle 18"/>
          <p:cNvSpPr>
            <a:spLocks noChangeArrowheads="1"/>
          </p:cNvSpPr>
          <p:nvPr/>
        </p:nvSpPr>
        <p:spPr bwMode="auto">
          <a:xfrm>
            <a:off x="246063" y="1340768"/>
            <a:ext cx="4679950" cy="217585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SzPct val="80000"/>
              <a:buFont typeface="Wingdings" pitchFamily="2" charset="2"/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後拉式預鑄節塊橋柱</a:t>
            </a:r>
            <a:r>
              <a:rPr lang="zh-TW" altLang="en-US" sz="2400" b="1" dirty="0">
                <a:solidFill>
                  <a:srgbClr val="00007D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可應用於環境敏感地帶及都會區，降低施工對於環境及交通之衝擊，已應用於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台中生活圈四號線</a:t>
            </a:r>
            <a:r>
              <a:rPr lang="zh-TW" altLang="en-US" sz="2400" b="1" dirty="0">
                <a:solidFill>
                  <a:srgbClr val="00007D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之橋梁工程，並獲得第十屆公共工程金質獎肯定</a:t>
            </a:r>
          </a:p>
        </p:txBody>
      </p:sp>
      <p:sp>
        <p:nvSpPr>
          <p:cNvPr id="92164" name="Rectangle 2"/>
          <p:cNvSpPr>
            <a:spLocks noChangeArrowheads="1"/>
          </p:cNvSpPr>
          <p:nvPr/>
        </p:nvSpPr>
        <p:spPr bwMode="auto">
          <a:xfrm>
            <a:off x="899616" y="432148"/>
            <a:ext cx="74168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altLang="zh-TW" sz="40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(</a:t>
            </a:r>
            <a:r>
              <a:rPr lang="zh-TW" altLang="en-US" sz="40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十</a:t>
            </a:r>
            <a:r>
              <a:rPr lang="en-US" altLang="zh-TW" sz="40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)</a:t>
            </a:r>
            <a:r>
              <a:rPr lang="zh-TW" altLang="en-US" sz="4000" b="1" dirty="0" smtClean="0">
                <a:solidFill>
                  <a:srgbClr val="0D711E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新建橋梁工法研發</a:t>
            </a:r>
            <a:endParaRPr lang="zh-TW" altLang="zh-TW" sz="4000" b="1" dirty="0">
              <a:solidFill>
                <a:srgbClr val="0D711E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69638" name="Picture 18" descr="P1000256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 t="7506" b="12482"/>
          <a:stretch>
            <a:fillRect/>
          </a:stretch>
        </p:blipFill>
        <p:spPr bwMode="auto">
          <a:xfrm>
            <a:off x="107950" y="3673475"/>
            <a:ext cx="2317750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8" name="Rectangle 18"/>
          <p:cNvSpPr>
            <a:spLocks noChangeArrowheads="1"/>
          </p:cNvSpPr>
          <p:nvPr/>
        </p:nvSpPr>
        <p:spPr bwMode="auto">
          <a:xfrm>
            <a:off x="5364163" y="5085184"/>
            <a:ext cx="3779837" cy="1732654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SzPct val="80000"/>
              <a:buFont typeface="Wingdings" pitchFamily="2" charset="2"/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波形鋼腹板橋</a:t>
            </a:r>
            <a:r>
              <a:rPr lang="zh-TW" altLang="en-US" sz="2400" b="1" dirty="0">
                <a:solidFill>
                  <a:srgbClr val="00007D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可有效減輕橋體重量，增加橋墩跨徑，減少河川沖刷對橋墩的影響，已應用於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台中生活圈四號線</a:t>
            </a:r>
          </a:p>
        </p:txBody>
      </p:sp>
      <p:pic>
        <p:nvPicPr>
          <p:cNvPr id="69641" name="Picture 5" descr="臺中生活圈第C709A標大里草湖段_澆置混泥土施工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250" y="2924944"/>
            <a:ext cx="2825750" cy="211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Picture 4" descr="DSCN00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3488" y="1265238"/>
            <a:ext cx="2820987" cy="211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1"/>
          <p:cNvPicPr>
            <a:picLocks noChangeAspect="1" noChangeArrowheads="1"/>
          </p:cNvPicPr>
          <p:nvPr/>
        </p:nvPicPr>
        <p:blipFill>
          <a:blip r:embed="rId5" cstate="print"/>
          <a:srcRect b="9497"/>
          <a:stretch>
            <a:fillRect/>
          </a:stretch>
        </p:blipFill>
        <p:spPr bwMode="auto">
          <a:xfrm>
            <a:off x="2466975" y="3671888"/>
            <a:ext cx="2613025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" y="3946525"/>
            <a:ext cx="3814763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348580"/>
            <a:ext cx="7546975" cy="9921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4000" b="1" dirty="0" smtClean="0">
                <a:solidFill>
                  <a:srgbClr val="0D711E"/>
                </a:solidFill>
                <a:cs typeface="Times New Roman" pitchFamily="18" charset="0"/>
              </a:rPr>
              <a:t>(</a:t>
            </a:r>
            <a:r>
              <a:rPr lang="zh-TW" altLang="en-US" sz="4000" b="1" dirty="0" smtClean="0">
                <a:solidFill>
                  <a:srgbClr val="0D711E"/>
                </a:solidFill>
                <a:cs typeface="Times New Roman" pitchFamily="18" charset="0"/>
              </a:rPr>
              <a:t>十一</a:t>
            </a:r>
            <a:r>
              <a:rPr lang="en-US" altLang="zh-TW" sz="4000" b="1" dirty="0" smtClean="0">
                <a:solidFill>
                  <a:srgbClr val="0D711E"/>
                </a:solidFill>
                <a:cs typeface="Times New Roman" pitchFamily="18" charset="0"/>
              </a:rPr>
              <a:t>) </a:t>
            </a:r>
            <a:r>
              <a:rPr lang="zh-TW" altLang="en-US" sz="4000" b="1" dirty="0" smtClean="0">
                <a:solidFill>
                  <a:srgbClr val="0D711E"/>
                </a:solidFill>
                <a:cs typeface="Times New Roman" pitchFamily="18" charset="0"/>
              </a:rPr>
              <a:t>建築耐震新工法</a:t>
            </a:r>
            <a:endParaRPr lang="zh-TW" altLang="zh-TW" sz="4000" b="1" dirty="0" smtClean="0">
              <a:solidFill>
                <a:srgbClr val="0D711E"/>
              </a:solidFill>
              <a:cs typeface="Times New Roman" pitchFamily="18" charset="0"/>
            </a:endParaRPr>
          </a:p>
        </p:txBody>
      </p:sp>
      <p:sp>
        <p:nvSpPr>
          <p:cNvPr id="84995" name="矩形 25"/>
          <p:cNvSpPr>
            <a:spLocks noChangeArrowheads="1"/>
          </p:cNvSpPr>
          <p:nvPr/>
        </p:nvSpPr>
        <p:spPr bwMode="auto">
          <a:xfrm>
            <a:off x="1846263" y="3940175"/>
            <a:ext cx="245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1" lang="zh-TW" altLang="en-US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隔震元件</a:t>
            </a:r>
            <a:r>
              <a:rPr kumimoji="1"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kumimoji="1" lang="zh-TW" altLang="en-US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鉛心橡膠支承墊</a:t>
            </a:r>
            <a:r>
              <a:rPr kumimoji="1"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zh-TW" altLang="en-US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台大土木新館</a:t>
            </a:r>
            <a:r>
              <a:rPr kumimoji="1"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84996" name="Rectangle 17"/>
          <p:cNvSpPr txBox="1">
            <a:spLocks noGrp="1" noChangeArrowheads="1"/>
          </p:cNvSpPr>
          <p:nvPr/>
        </p:nvSpPr>
        <p:spPr bwMode="auto">
          <a:xfrm>
            <a:off x="6975475" y="63563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0CB36A4-E8D2-49DA-9D01-A102BAF6B16E}" type="slidenum">
              <a:rPr lang="zh-TW" altLang="en-US" sz="1200" b="0">
                <a:latin typeface="Arial Black" pitchFamily="34" charset="0"/>
              </a:rPr>
              <a:pPr algn="r"/>
              <a:t>26</a:t>
            </a:fld>
            <a:endParaRPr lang="en-US" altLang="zh-TW" sz="1200" b="0">
              <a:latin typeface="Arial Black" pitchFamily="34" charset="0"/>
            </a:endParaRPr>
          </a:p>
        </p:txBody>
      </p:sp>
      <p:pic>
        <p:nvPicPr>
          <p:cNvPr id="84997" name="Picture 22" descr="C:\Documents and Settings\cywei\桌面\未命名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6638" y="3965575"/>
            <a:ext cx="381000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8" name="矩形 25"/>
          <p:cNvSpPr>
            <a:spLocks noChangeArrowheads="1"/>
          </p:cNvSpPr>
          <p:nvPr/>
        </p:nvSpPr>
        <p:spPr bwMode="auto">
          <a:xfrm>
            <a:off x="7486650" y="6153150"/>
            <a:ext cx="1449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1" lang="zh-TW" altLang="en-US" sz="1800">
                <a:solidFill>
                  <a:schemeClr val="bg1"/>
                </a:solidFill>
                <a:latin typeface="Arial" charset="0"/>
                <a:ea typeface="標楷體" pitchFamily="65" charset="-120"/>
              </a:rPr>
              <a:t>減震元件</a:t>
            </a:r>
            <a:r>
              <a:rPr kumimoji="1" lang="en-US" altLang="zh-TW" sz="1800">
                <a:solidFill>
                  <a:schemeClr val="bg1"/>
                </a:solidFill>
                <a:latin typeface="Arial" charset="0"/>
                <a:ea typeface="標楷體" pitchFamily="65" charset="-120"/>
              </a:rPr>
              <a:t>BRB</a:t>
            </a:r>
            <a:endParaRPr kumimoji="1" lang="zh-TW" altLang="en-US" sz="1800">
              <a:solidFill>
                <a:schemeClr val="bg1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84999" name="矩形 25"/>
          <p:cNvSpPr>
            <a:spLocks noChangeArrowheads="1"/>
          </p:cNvSpPr>
          <p:nvPr/>
        </p:nvSpPr>
        <p:spPr bwMode="auto">
          <a:xfrm>
            <a:off x="7086600" y="3397250"/>
            <a:ext cx="1781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zh-TW" altLang="en-US"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鋼板剪力牆</a:t>
            </a:r>
          </a:p>
        </p:txBody>
      </p:sp>
      <p:pic>
        <p:nvPicPr>
          <p:cNvPr id="85000" name="Picture 13" descr="DSCF1078"/>
          <p:cNvPicPr>
            <a:picLocks noChangeAspect="1" noChangeArrowheads="1"/>
          </p:cNvPicPr>
          <p:nvPr/>
        </p:nvPicPr>
        <p:blipFill>
          <a:blip r:embed="rId4" cstate="print"/>
          <a:srcRect t="9515"/>
          <a:stretch>
            <a:fillRect/>
          </a:stretch>
        </p:blipFill>
        <p:spPr bwMode="auto">
          <a:xfrm>
            <a:off x="4843463" y="1246188"/>
            <a:ext cx="3803650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1" name="矩形 25"/>
          <p:cNvSpPr>
            <a:spLocks noChangeArrowheads="1"/>
          </p:cNvSpPr>
          <p:nvPr/>
        </p:nvSpPr>
        <p:spPr bwMode="auto">
          <a:xfrm>
            <a:off x="4800600" y="3516313"/>
            <a:ext cx="33194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zh-TW" altLang="en-US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減震元件</a:t>
            </a:r>
            <a:r>
              <a:rPr kumimoji="1"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kumimoji="1" lang="zh-TW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流體黏滯阻尼器</a:t>
            </a:r>
            <a:endParaRPr kumimoji="1" lang="en-US" altLang="zh-TW" sz="18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5002" name="Picture 16" descr="S3-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588" y="1350963"/>
            <a:ext cx="377983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3" name="矩形 25"/>
          <p:cNvSpPr>
            <a:spLocks noChangeArrowheads="1"/>
          </p:cNvSpPr>
          <p:nvPr/>
        </p:nvSpPr>
        <p:spPr bwMode="auto">
          <a:xfrm>
            <a:off x="395288" y="3548063"/>
            <a:ext cx="1411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zh-TW" altLang="en-US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鋼板剪力牆</a:t>
            </a:r>
            <a:endParaRPr kumimoji="1" lang="en-US" altLang="zh-TW" sz="18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/>
          <p:cNvPicPr>
            <a:picLocks noChangeAspect="1" noChangeArrowheads="1"/>
          </p:cNvPicPr>
          <p:nvPr/>
        </p:nvPicPr>
        <p:blipFill>
          <a:blip r:embed="rId2" cstate="print"/>
          <a:srcRect t="64294" r="60155"/>
          <a:stretch>
            <a:fillRect/>
          </a:stretch>
        </p:blipFill>
        <p:spPr bwMode="auto">
          <a:xfrm>
            <a:off x="7380288" y="3189288"/>
            <a:ext cx="2016125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標題 2"/>
          <p:cNvSpPr>
            <a:spLocks noGrp="1"/>
          </p:cNvSpPr>
          <p:nvPr>
            <p:ph type="title" idx="4294967295"/>
          </p:nvPr>
        </p:nvSpPr>
        <p:spPr>
          <a:xfrm>
            <a:off x="467544" y="348580"/>
            <a:ext cx="8143875" cy="992188"/>
          </a:xfrm>
        </p:spPr>
        <p:txBody>
          <a:bodyPr>
            <a:normAutofit/>
          </a:bodyPr>
          <a:lstStyle/>
          <a:p>
            <a:r>
              <a:rPr lang="en-US" altLang="zh-TW" sz="4000" b="1" dirty="0" smtClean="0">
                <a:solidFill>
                  <a:srgbClr val="0D711E"/>
                </a:solidFill>
                <a:cs typeface="Times New Roman" pitchFamily="18" charset="0"/>
              </a:rPr>
              <a:t>(</a:t>
            </a:r>
            <a:r>
              <a:rPr lang="zh-TW" altLang="en-US" sz="4000" b="1" dirty="0" smtClean="0">
                <a:solidFill>
                  <a:srgbClr val="0D711E"/>
                </a:solidFill>
                <a:cs typeface="Times New Roman" pitchFamily="18" charset="0"/>
              </a:rPr>
              <a:t>十二</a:t>
            </a:r>
            <a:r>
              <a:rPr lang="en-US" altLang="zh-TW" sz="4000" b="1" dirty="0" smtClean="0">
                <a:solidFill>
                  <a:srgbClr val="0D711E"/>
                </a:solidFill>
                <a:cs typeface="Times New Roman" pitchFamily="18" charset="0"/>
              </a:rPr>
              <a:t>)</a:t>
            </a:r>
            <a:r>
              <a:rPr lang="zh-TW" altLang="zh-TW" sz="4000" b="1" dirty="0" smtClean="0">
                <a:solidFill>
                  <a:srgbClr val="0D711E"/>
                </a:solidFill>
                <a:cs typeface="Times New Roman" pitchFamily="18" charset="0"/>
              </a:rPr>
              <a:t>多功能滾動式隔震系統</a:t>
            </a:r>
            <a:r>
              <a:rPr lang="en-US" altLang="zh-TW" sz="4000" b="1" dirty="0" smtClean="0">
                <a:solidFill>
                  <a:srgbClr val="0D711E"/>
                </a:solidFill>
                <a:cs typeface="Times New Roman" pitchFamily="18" charset="0"/>
              </a:rPr>
              <a:t>(1/2)</a:t>
            </a:r>
            <a:endParaRPr lang="zh-TW" altLang="en-US" sz="4000" b="1" dirty="0" smtClean="0">
              <a:solidFill>
                <a:srgbClr val="0D711E"/>
              </a:solidFill>
              <a:cs typeface="Times New Roman" pitchFamily="18" charset="0"/>
            </a:endParaRPr>
          </a:p>
        </p:txBody>
      </p:sp>
      <p:sp>
        <p:nvSpPr>
          <p:cNvPr id="86020" name="內容版面配置區 3"/>
          <p:cNvSpPr>
            <a:spLocks noGrp="1"/>
          </p:cNvSpPr>
          <p:nvPr>
            <p:ph idx="4294967295"/>
          </p:nvPr>
        </p:nvSpPr>
        <p:spPr>
          <a:xfrm>
            <a:off x="430213" y="1341189"/>
            <a:ext cx="8713787" cy="1655763"/>
          </a:xfrm>
        </p:spPr>
        <p:txBody>
          <a:bodyPr>
            <a:normAutofit/>
          </a:bodyPr>
          <a:lstStyle/>
          <a:p>
            <a:pPr marL="265113" indent="-265113"/>
            <a:r>
              <a:rPr lang="zh-TW" altLang="en-US" sz="2400" b="1" dirty="0" smtClean="0"/>
              <a:t>國震中心</a:t>
            </a:r>
            <a:r>
              <a:rPr lang="zh-TW" altLang="zh-TW" sz="2400" b="1" dirty="0" smtClean="0"/>
              <a:t>研發之多功能滾動式隔震系統具備良好的消能機制以及自復位能力，</a:t>
            </a:r>
            <a:r>
              <a:rPr lang="zh-TW" altLang="en-US" sz="2400" b="1" dirty="0" smtClean="0"/>
              <a:t>已獲得多項專利</a:t>
            </a:r>
            <a:endParaRPr lang="en-US" altLang="zh-TW" sz="2400" b="1" dirty="0" smtClean="0"/>
          </a:p>
          <a:p>
            <a:pPr marL="265113" indent="-265113"/>
            <a:r>
              <a:rPr lang="zh-TW" altLang="en-US" sz="2400" b="1" dirty="0" smtClean="0"/>
              <a:t>可</a:t>
            </a:r>
            <a:r>
              <a:rPr lang="zh-TW" altLang="zh-TW" sz="2400" b="1" dirty="0" smtClean="0">
                <a:cs typeface="Times New Roman" pitchFamily="18" charset="0"/>
              </a:rPr>
              <a:t>應用於高科技、通訊網路</a:t>
            </a:r>
            <a:r>
              <a:rPr lang="zh-TW" altLang="en-US" sz="2400" b="1" dirty="0" smtClean="0">
                <a:cs typeface="Times New Roman" pitchFamily="18" charset="0"/>
              </a:rPr>
              <a:t>、</a:t>
            </a:r>
            <a:r>
              <a:rPr lang="zh-TW" altLang="zh-TW" sz="2400" b="1" dirty="0" smtClean="0">
                <a:cs typeface="Times New Roman" pitchFamily="18" charset="0"/>
              </a:rPr>
              <a:t>金融產業</a:t>
            </a:r>
            <a:r>
              <a:rPr lang="zh-TW" altLang="en-US" sz="2400" b="1" dirty="0" smtClean="0">
                <a:cs typeface="Times New Roman" pitchFamily="18" charset="0"/>
              </a:rPr>
              <a:t>、醫院等之精密</a:t>
            </a:r>
            <a:r>
              <a:rPr lang="zh-TW" altLang="zh-TW" sz="2400" b="1" dirty="0" smtClean="0">
                <a:cs typeface="Times New Roman" pitchFamily="18" charset="0"/>
              </a:rPr>
              <a:t>設備防震設計，以及博物館或美術館</a:t>
            </a:r>
            <a:r>
              <a:rPr lang="zh-TW" altLang="en-US" sz="2400" b="1" dirty="0" smtClean="0">
                <a:cs typeface="Times New Roman" pitchFamily="18" charset="0"/>
              </a:rPr>
              <a:t>之</a:t>
            </a:r>
            <a:r>
              <a:rPr lang="zh-TW" altLang="zh-TW" sz="2400" b="1" dirty="0" smtClean="0">
                <a:cs typeface="Times New Roman" pitchFamily="18" charset="0"/>
              </a:rPr>
              <a:t>藝術品防震保護等</a:t>
            </a:r>
            <a:endParaRPr lang="zh-TW" altLang="en-US" sz="2400" b="1" dirty="0" smtClean="0"/>
          </a:p>
        </p:txBody>
      </p:sp>
      <p:pic>
        <p:nvPicPr>
          <p:cNvPr id="86022" name="圖片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8863" y="2924175"/>
            <a:ext cx="653732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圖片 56" descr="fig7_D"/>
          <p:cNvPicPr>
            <a:picLocks noChangeAspect="1" noChangeArrowheads="1"/>
          </p:cNvPicPr>
          <p:nvPr/>
        </p:nvPicPr>
        <p:blipFill>
          <a:blip r:embed="rId4" cstate="print"/>
          <a:srcRect l="5177" t="24028" r="18364" b="3529"/>
          <a:stretch>
            <a:fillRect/>
          </a:stretch>
        </p:blipFill>
        <p:spPr bwMode="auto">
          <a:xfrm>
            <a:off x="-36512" y="4941168"/>
            <a:ext cx="1944216" cy="122413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/>
          <a:srcRect l="62973" t="66739" r="2323" b="1565"/>
          <a:stretch>
            <a:fillRect/>
          </a:stretch>
        </p:blipFill>
        <p:spPr bwMode="auto">
          <a:xfrm>
            <a:off x="7524328" y="4797152"/>
            <a:ext cx="1944216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內容版面配置區 3"/>
          <p:cNvSpPr txBox="1">
            <a:spLocks/>
          </p:cNvSpPr>
          <p:nvPr/>
        </p:nvSpPr>
        <p:spPr bwMode="auto">
          <a:xfrm>
            <a:off x="468313" y="6237288"/>
            <a:ext cx="8135937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9388" algn="l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kumimoji="1" lang="zh-TW" altLang="en-US" sz="1800" b="1" kern="0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已實際應用於中研院歷史語言研究所、中央災害應變中心中部備援中心、</a:t>
            </a:r>
            <a:r>
              <a:rPr kumimoji="1" lang="en-US" altLang="zh-TW" sz="1800" b="1" kern="0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1" lang="en-US" altLang="zh-TW" sz="1800" b="1" kern="0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kumimoji="1" lang="zh-TW" altLang="en-US" sz="1800" b="1" kern="0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中央氣象局資訊中心、本院國網中心等單位</a:t>
            </a:r>
          </a:p>
        </p:txBody>
      </p:sp>
      <p:sp>
        <p:nvSpPr>
          <p:cNvPr id="1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2AF591F6-4949-482C-A217-1DD91BC5233C}" type="slidenum">
              <a:rPr lang="zh-TW" altLang="en-US" smtClean="0"/>
              <a:pPr/>
              <a:t>27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5度角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556792"/>
            <a:ext cx="7344816" cy="489654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>
                <a:solidFill>
                  <a:srgbClr val="0D711E"/>
                </a:solidFill>
                <a:cs typeface="Times New Roman" pitchFamily="18" charset="0"/>
              </a:rPr>
              <a:t>(</a:t>
            </a:r>
            <a:r>
              <a:rPr lang="zh-TW" altLang="en-US" sz="4000" b="1" dirty="0" smtClean="0">
                <a:solidFill>
                  <a:srgbClr val="0D711E"/>
                </a:solidFill>
                <a:cs typeface="Times New Roman" pitchFamily="18" charset="0"/>
              </a:rPr>
              <a:t>十二</a:t>
            </a:r>
            <a:r>
              <a:rPr lang="en-US" altLang="zh-TW" sz="4000" b="1" dirty="0" smtClean="0">
                <a:solidFill>
                  <a:srgbClr val="0D711E"/>
                </a:solidFill>
                <a:cs typeface="Times New Roman" pitchFamily="18" charset="0"/>
              </a:rPr>
              <a:t>)</a:t>
            </a:r>
            <a:r>
              <a:rPr lang="zh-TW" altLang="zh-TW" sz="4000" b="1" dirty="0" smtClean="0">
                <a:solidFill>
                  <a:srgbClr val="0D711E"/>
                </a:solidFill>
                <a:cs typeface="Times New Roman" pitchFamily="18" charset="0"/>
              </a:rPr>
              <a:t>多功能滾動式隔震系統</a:t>
            </a:r>
            <a:r>
              <a:rPr lang="en-US" altLang="zh-TW" sz="4000" b="1" dirty="0" smtClean="0">
                <a:solidFill>
                  <a:srgbClr val="0D711E"/>
                </a:solidFill>
                <a:cs typeface="Times New Roman" pitchFamily="18" charset="0"/>
              </a:rPr>
              <a:t>(2/2)</a:t>
            </a:r>
            <a:endParaRPr lang="zh-TW" altLang="en-US" sz="4000" b="1" dirty="0">
              <a:solidFill>
                <a:srgbClr val="0D711E"/>
              </a:solidFill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55121" y="6076061"/>
            <a:ext cx="3414045" cy="29570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zh-TW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隔震系統振動台試驗</a:t>
            </a:r>
            <a:endParaRPr lang="zh-TW" alt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pPr>
              <a:defRPr/>
            </a:pPr>
            <a:fld id="{4D7A1F32-66F9-46D9-BDB4-CF85FCD90C1D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10" name="Finish.wmv" descr="/D/我的文件/NCREE/台美/沖刷影片-1/Finish.wmv">
            <a:hlinkClick r:id="" action="ppaction://media"/>
          </p:cNvPr>
          <p:cNvPicPr>
            <a:picLocks noRot="1" noChangeAspect="1" noChangeArrowheads="1"/>
          </p:cNvPicPr>
          <p:nvPr>
            <a:quickTime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478781"/>
            <a:ext cx="3273425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856" y="332656"/>
            <a:ext cx="8229600" cy="992188"/>
          </a:xfrm>
        </p:spPr>
        <p:txBody>
          <a:bodyPr>
            <a:normAutofit/>
          </a:bodyPr>
          <a:lstStyle/>
          <a:p>
            <a:r>
              <a:rPr lang="en-US" altLang="zh-TW" sz="4000" b="1" dirty="0" smtClean="0">
                <a:solidFill>
                  <a:srgbClr val="0D711E"/>
                </a:solidFill>
                <a:cs typeface="Times New Roman" pitchFamily="18" charset="0"/>
              </a:rPr>
              <a:t>(</a:t>
            </a:r>
            <a:r>
              <a:rPr lang="zh-TW" altLang="en-US" sz="4000" b="1" dirty="0" smtClean="0">
                <a:solidFill>
                  <a:srgbClr val="0D711E"/>
                </a:solidFill>
                <a:cs typeface="Times New Roman" pitchFamily="18" charset="0"/>
              </a:rPr>
              <a:t>十三</a:t>
            </a:r>
            <a:r>
              <a:rPr lang="en-US" altLang="zh-TW" sz="4000" b="1" dirty="0" smtClean="0">
                <a:solidFill>
                  <a:srgbClr val="0D711E"/>
                </a:solidFill>
                <a:cs typeface="Times New Roman" pitchFamily="18" charset="0"/>
              </a:rPr>
              <a:t>)</a:t>
            </a:r>
            <a:r>
              <a:rPr kumimoji="1" lang="zh-TW" altLang="en-US" sz="4000" b="1" dirty="0" smtClean="0">
                <a:solidFill>
                  <a:srgbClr val="0D711E"/>
                </a:solidFill>
                <a:cs typeface="+mn-cs"/>
              </a:rPr>
              <a:t>橋梁安全監測技術</a:t>
            </a:r>
            <a:endParaRPr kumimoji="1" lang="en-US" altLang="zh-TW" sz="4000" b="1" dirty="0" smtClean="0">
              <a:solidFill>
                <a:srgbClr val="0D711E"/>
              </a:solidFill>
              <a:cs typeface="+mn-cs"/>
            </a:endParaRPr>
          </a:p>
        </p:txBody>
      </p:sp>
      <p:sp>
        <p:nvSpPr>
          <p:cNvPr id="706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" y="1268462"/>
            <a:ext cx="4860032" cy="6048970"/>
          </a:xfrm>
        </p:spPr>
        <p:txBody>
          <a:bodyPr>
            <a:normAutofit/>
          </a:bodyPr>
          <a:lstStyle/>
          <a:p>
            <a:pPr marL="263525" indent="-263525">
              <a:lnSpc>
                <a:spcPct val="110000"/>
              </a:lnSpc>
              <a:buSzPct val="80000"/>
              <a:buFont typeface="Wingdings" pitchFamily="2" charset="2"/>
              <a:buChar char="n"/>
              <a:defRPr/>
            </a:pPr>
            <a:r>
              <a:rPr kumimoji="0" lang="zh-TW" altLang="en-US" sz="2600" b="1" dirty="0" smtClean="0">
                <a:solidFill>
                  <a:srgbClr val="C00000"/>
                </a:solidFill>
              </a:rPr>
              <a:t>橋梁颱洪沖刷預警系統</a:t>
            </a:r>
          </a:p>
          <a:p>
            <a:pPr marL="758825" lvl="1" indent="-315913">
              <a:lnSpc>
                <a:spcPct val="110000"/>
              </a:lnSpc>
              <a:spcBef>
                <a:spcPct val="0"/>
              </a:spcBef>
              <a:buSzPct val="80000"/>
              <a:buFont typeface="Wingdings" pitchFamily="2" charset="2"/>
              <a:buChar char="p"/>
              <a:defRPr/>
            </a:pPr>
            <a:r>
              <a:rPr kumimoji="0" lang="zh-TW" altLang="en-US" sz="2200" b="1" dirty="0" smtClean="0">
                <a:solidFill>
                  <a:schemeClr val="tx1"/>
                </a:solidFill>
              </a:rPr>
              <a:t>已完成建置台灣四大流域中，沖刷情形較嚴重之大甲溪流域、濁水溪流域和高屏溪流域的橋梁颱洪監測預警系統，研究不同流域橋梁沖刷特性，確保橋梁安全</a:t>
            </a:r>
            <a:endParaRPr kumimoji="0" lang="en-US" altLang="zh-TW" sz="2200" b="1" dirty="0" smtClean="0">
              <a:solidFill>
                <a:schemeClr val="tx1"/>
              </a:solidFill>
            </a:endParaRPr>
          </a:p>
          <a:p>
            <a:pPr marL="358775" indent="-315913">
              <a:lnSpc>
                <a:spcPct val="50000"/>
              </a:lnSpc>
              <a:spcBef>
                <a:spcPts val="1200"/>
              </a:spcBef>
              <a:defRPr/>
            </a:pPr>
            <a:endParaRPr kumimoji="0" lang="en-US" altLang="zh-TW" sz="2600" b="1" dirty="0" smtClean="0">
              <a:solidFill>
                <a:srgbClr val="C00000"/>
              </a:solidFill>
            </a:endParaRPr>
          </a:p>
          <a:p>
            <a:pPr marL="358775" indent="-315913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Char char="n"/>
              <a:defRPr/>
            </a:pPr>
            <a:r>
              <a:rPr kumimoji="0" lang="zh-TW" altLang="en-US" sz="2600" b="1" dirty="0" smtClean="0">
                <a:solidFill>
                  <a:srgbClr val="C00000"/>
                </a:solidFill>
              </a:rPr>
              <a:t>發展光纖式橋梁安全監測技術</a:t>
            </a:r>
            <a:endParaRPr kumimoji="0" lang="en-US" altLang="zh-TW" sz="2600" b="1" dirty="0" smtClean="0">
              <a:solidFill>
                <a:srgbClr val="C00000"/>
              </a:solidFill>
            </a:endParaRPr>
          </a:p>
          <a:p>
            <a:pPr marL="758825" lvl="1" indent="-315913">
              <a:lnSpc>
                <a:spcPct val="110000"/>
              </a:lnSpc>
              <a:spcBef>
                <a:spcPct val="0"/>
              </a:spcBef>
              <a:buSzPct val="80000"/>
              <a:buFont typeface="Wingdings" pitchFamily="2" charset="2"/>
              <a:buChar char="p"/>
              <a:defRPr/>
            </a:pPr>
            <a:r>
              <a:rPr lang="zh-TW" altLang="en-US" sz="2200" b="1" dirty="0" smtClean="0"/>
              <a:t>已於集鹿大橋及大直橋進行現地測試</a:t>
            </a:r>
            <a:endParaRPr lang="en-US" altLang="zh-TW" sz="2200" b="1" dirty="0" smtClean="0"/>
          </a:p>
          <a:p>
            <a:pPr marL="758825" lvl="1" indent="-315913">
              <a:lnSpc>
                <a:spcPct val="110000"/>
              </a:lnSpc>
              <a:spcBef>
                <a:spcPct val="0"/>
              </a:spcBef>
              <a:buSzPct val="80000"/>
              <a:buFont typeface="Wingdings" pitchFamily="2" charset="2"/>
              <a:buChar char="p"/>
              <a:defRPr/>
            </a:pPr>
            <a:r>
              <a:rPr lang="zh-TW" altLang="en-US" sz="2200" b="1" dirty="0" smtClean="0"/>
              <a:t>協助國工局完成中山高五楊高架段修復補強及載重實驗，目前正利用本系統進行長期監測，確保通車後之橋梁安全</a:t>
            </a:r>
          </a:p>
          <a:p>
            <a:pPr marL="758825" lvl="1" indent="-315913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p"/>
              <a:defRPr/>
            </a:pPr>
            <a:endParaRPr lang="zh-TW" altLang="en-US" sz="2200" b="1" dirty="0" smtClean="0"/>
          </a:p>
          <a:p>
            <a:pPr marL="758825" lvl="1" indent="-315913">
              <a:lnSpc>
                <a:spcPct val="110000"/>
              </a:lnSpc>
              <a:spcBef>
                <a:spcPct val="0"/>
              </a:spcBef>
              <a:defRPr/>
            </a:pPr>
            <a:endParaRPr lang="zh-TW" altLang="en-US" sz="2400" b="1" dirty="0" smtClean="0">
              <a:solidFill>
                <a:schemeClr val="tx1"/>
              </a:solidFill>
            </a:endParaRPr>
          </a:p>
        </p:txBody>
      </p:sp>
      <p:sp>
        <p:nvSpPr>
          <p:cNvPr id="68615" name="Text Box 6"/>
          <p:cNvSpPr txBox="1">
            <a:spLocks noChangeArrowheads="1"/>
          </p:cNvSpPr>
          <p:nvPr/>
        </p:nvSpPr>
        <p:spPr bwMode="auto">
          <a:xfrm>
            <a:off x="4912870" y="1187460"/>
            <a:ext cx="4339650" cy="369332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橋梁防救災手機即時監測與檢測影像平台</a:t>
            </a:r>
          </a:p>
        </p:txBody>
      </p:sp>
      <p:sp>
        <p:nvSpPr>
          <p:cNvPr id="11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46912" y="6471402"/>
            <a:ext cx="2133600" cy="365125"/>
          </a:xfrm>
        </p:spPr>
        <p:txBody>
          <a:bodyPr/>
          <a:lstStyle/>
          <a:p>
            <a:pPr algn="r">
              <a:defRPr/>
            </a:pPr>
            <a:fld id="{CF27BC8C-87E6-4F90-B14E-CC49470BDAF0}" type="slidenum">
              <a:rPr lang="zh-TW" altLang="en-US"/>
              <a:pPr algn="r">
                <a:defRPr/>
              </a:pPr>
              <a:t>29</a:t>
            </a:fld>
            <a:endParaRPr lang="en-US" altLang="zh-TW" dirty="0"/>
          </a:p>
        </p:txBody>
      </p:sp>
      <p:pic>
        <p:nvPicPr>
          <p:cNvPr id="24" name="Picture 3" descr="C:\Users\User\Desktop\AutoScreenCap_1.0.1.10_noinstall\got2\make_movie_1\screencap 2013-02-27 14-27-3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131057"/>
            <a:ext cx="4283969" cy="26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 descr="C:\Users\User\Desktop\AutoScreenCap_1.0.1.10_noinstall\got2\make_movie_2\screencap 2013-02-27 14-47-0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293097"/>
            <a:ext cx="207888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矩形 9"/>
          <p:cNvSpPr>
            <a:spLocks noChangeArrowheads="1"/>
          </p:cNvSpPr>
          <p:nvPr/>
        </p:nvSpPr>
        <p:spPr bwMode="auto">
          <a:xfrm>
            <a:off x="4860032" y="4077072"/>
            <a:ext cx="2232248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10000"/>
              </a:lnSpc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大直橋現地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畫面 </a:t>
            </a:r>
            <a:r>
              <a:rPr lang="en-US" altLang="zh-TW" sz="16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(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重車</a:t>
            </a:r>
            <a:r>
              <a:rPr lang="en-US" altLang="zh-TW" sz="16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)</a:t>
            </a:r>
            <a:endParaRPr lang="zh-TW" altLang="en-US" sz="1600" b="1" dirty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27" name="矩形 8"/>
          <p:cNvSpPr>
            <a:spLocks noChangeArrowheads="1"/>
          </p:cNvSpPr>
          <p:nvPr/>
        </p:nvSpPr>
        <p:spPr bwMode="auto">
          <a:xfrm>
            <a:off x="6098777" y="6538731"/>
            <a:ext cx="3153743" cy="41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110000"/>
              </a:lnSpc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監測系統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畫面</a:t>
            </a:r>
            <a:r>
              <a:rPr lang="en-US" altLang="zh-TW" sz="16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(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反應</a:t>
            </a:r>
            <a:r>
              <a:rPr lang="en-US" altLang="zh-TW" sz="16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)</a:t>
            </a:r>
            <a:endParaRPr lang="zh-TW" altLang="en-US" sz="1600" b="1" dirty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76" fill="hold"/>
                                        <p:tgtEl>
                                          <p:spTgt spid="2519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19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2880320" y="2348880"/>
            <a:ext cx="5868144" cy="25922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spcBef>
                <a:spcPts val="3000"/>
              </a:spcBef>
              <a:spcAft>
                <a:spcPts val="600"/>
              </a:spcAft>
            </a:pPr>
            <a:r>
              <a:rPr lang="zh-TW" altLang="en-US" sz="3600" b="1" dirty="0" smtClean="0"/>
              <a:t>一、大規模地震災害</a:t>
            </a:r>
            <a:r>
              <a:rPr lang="en-US" altLang="zh-TW" sz="3600" b="1" dirty="0" smtClean="0"/>
              <a:t/>
            </a:r>
            <a:br>
              <a:rPr lang="en-US" altLang="zh-TW" sz="3600" b="1" dirty="0" smtClean="0"/>
            </a:br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</a:rPr>
              <a:t>二、地震防災科技發展現況</a:t>
            </a:r>
            <a:r>
              <a:rPr lang="en-US" altLang="zh-TW" sz="3600" b="1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n-US" altLang="zh-TW" sz="36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</a:rPr>
              <a:t>三、地震防災科技前瞻</a:t>
            </a:r>
            <a:r>
              <a:rPr lang="en-US" altLang="zh-TW" sz="3600" b="1" dirty="0" smtClean="0">
                <a:solidFill>
                  <a:schemeClr val="bg1">
                    <a:lumMod val="85000"/>
                  </a:schemeClr>
                </a:solidFill>
              </a:rPr>
              <a:t>-</a:t>
            </a:r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</a:rPr>
              <a:t>挑戰</a:t>
            </a:r>
            <a:r>
              <a:rPr lang="en-US" altLang="zh-TW" sz="3600" b="1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n-US" altLang="zh-TW" sz="36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altLang="zh-TW" sz="3600" b="1" dirty="0" smtClean="0">
                <a:solidFill>
                  <a:schemeClr val="bg1">
                    <a:lumMod val="85000"/>
                  </a:schemeClr>
                </a:solidFill>
              </a:rPr>
              <a:t>        </a:t>
            </a:r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</a:rPr>
              <a:t>與因應</a:t>
            </a:r>
            <a:endParaRPr lang="zh-TW" altLang="en-US" sz="3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/>
              <a:pPr/>
              <a:t>3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-324544" y="348580"/>
            <a:ext cx="9429750" cy="9921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TW" sz="3600" b="1" dirty="0" smtClean="0">
                <a:solidFill>
                  <a:srgbClr val="006600"/>
                </a:solidFill>
                <a:cs typeface="Arial" pitchFamily="34" charset="0"/>
              </a:rPr>
              <a:t>(</a:t>
            </a:r>
            <a:r>
              <a:rPr lang="zh-TW" altLang="en-US" sz="3600" b="1" dirty="0" smtClean="0">
                <a:solidFill>
                  <a:srgbClr val="006600"/>
                </a:solidFill>
                <a:cs typeface="Arial" pitchFamily="34" charset="0"/>
              </a:rPr>
              <a:t>十四</a:t>
            </a:r>
            <a:r>
              <a:rPr lang="en-US" altLang="zh-TW" sz="3600" b="1" dirty="0" smtClean="0">
                <a:solidFill>
                  <a:srgbClr val="006600"/>
                </a:solidFill>
                <a:cs typeface="Arial" pitchFamily="34" charset="0"/>
              </a:rPr>
              <a:t>) Taiwan </a:t>
            </a:r>
            <a:r>
              <a:rPr kumimoji="1" lang="en-US" altLang="zh-TW" sz="3600" b="1" dirty="0" smtClean="0">
                <a:solidFill>
                  <a:srgbClr val="006600"/>
                </a:solidFill>
              </a:rPr>
              <a:t>New</a:t>
            </a:r>
            <a:r>
              <a:rPr lang="en-US" altLang="zh-TW" sz="3600" b="1" dirty="0" smtClean="0">
                <a:solidFill>
                  <a:srgbClr val="006600"/>
                </a:solidFill>
                <a:cs typeface="Arial" pitchFamily="34" charset="0"/>
              </a:rPr>
              <a:t> RC</a:t>
            </a:r>
            <a:r>
              <a:rPr kumimoji="1" lang="zh-TW" altLang="en-US" sz="3600" b="1" dirty="0" smtClean="0">
                <a:solidFill>
                  <a:srgbClr val="0D711E"/>
                </a:solidFill>
                <a:cs typeface="+mn-cs"/>
              </a:rPr>
              <a:t>研發</a:t>
            </a:r>
          </a:p>
        </p:txBody>
      </p:sp>
      <p:pic>
        <p:nvPicPr>
          <p:cNvPr id="86018" name="內容版面配置區 8" descr="雙橡園都更前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988840"/>
            <a:ext cx="2822401" cy="2178325"/>
          </a:xfrm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251520" y="4581128"/>
            <a:ext cx="3240360" cy="1717393"/>
          </a:xfrm>
          <a:prstGeom prst="rect">
            <a:avLst/>
          </a:prstGeom>
          <a:noFill/>
          <a:ln w="38100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latinLnBrk="1">
              <a:lnSpc>
                <a:spcPct val="110000"/>
              </a:lnSpc>
              <a:buFontTx/>
              <a:buChar char="•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建築高度受限於材料強度</a:t>
            </a:r>
          </a:p>
          <a:p>
            <a:pPr marL="266700" indent="-266700" latinLnBrk="1">
              <a:lnSpc>
                <a:spcPct val="110000"/>
              </a:lnSpc>
              <a:buFontTx/>
              <a:buChar char="•"/>
            </a:pPr>
            <a:r>
              <a:rPr kumimoji="1" lang="zh-TW" altLang="en-US" sz="2400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都市建築利用效率差</a:t>
            </a:r>
          </a:p>
          <a:p>
            <a:pPr marL="266700" indent="-266700" latinLnBrk="1">
              <a:lnSpc>
                <a:spcPct val="110000"/>
              </a:lnSpc>
              <a:buFontTx/>
              <a:buChar char="•"/>
            </a:pPr>
            <a:r>
              <a:rPr kumimoji="1" lang="zh-TW" altLang="en-US" sz="2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結構構件</a:t>
            </a:r>
            <a:r>
              <a:rPr kumimoji="1" lang="zh-TW" altLang="en-US" sz="2400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斷面大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4546600" y="4145235"/>
            <a:ext cx="4364038" cy="2473325"/>
          </a:xfrm>
          <a:prstGeom prst="rect">
            <a:avLst/>
          </a:prstGeom>
          <a:noFill/>
          <a:ln w="38100">
            <a:noFill/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 latinLnBrk="1">
              <a:buFontTx/>
              <a:buChar char="•"/>
            </a:pPr>
            <a:r>
              <a:rPr kumimoji="1" lang="zh-TW" altLang="en-US" sz="2600" b="1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應用高性能、高強度材料</a:t>
            </a:r>
          </a:p>
          <a:p>
            <a:pPr marL="266700" indent="-266700" latinLnBrk="1">
              <a:buFontTx/>
              <a:buChar char="•"/>
            </a:pPr>
            <a:r>
              <a:rPr kumimoji="1" lang="zh-TW" altLang="en-US" sz="2600" b="1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技術創新，建築高層化</a:t>
            </a:r>
          </a:p>
          <a:p>
            <a:pPr marL="266700" indent="-266700" latinLnBrk="1">
              <a:buFontTx/>
              <a:buChar char="•"/>
            </a:pPr>
            <a:r>
              <a:rPr kumimoji="1" lang="zh-TW" altLang="en-US" sz="2600" b="1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提升都市居住與工程品質</a:t>
            </a:r>
          </a:p>
          <a:p>
            <a:pPr marL="266700" indent="-266700" latinLnBrk="1">
              <a:buFontTx/>
              <a:buChar char="•"/>
            </a:pPr>
            <a:r>
              <a:rPr kumimoji="1" lang="zh-TW" altLang="en-US" sz="2600" b="1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減小構件尺寸，增加建築使用空間，節省材料用量</a:t>
            </a:r>
          </a:p>
          <a:p>
            <a:pPr marL="266700" indent="-266700" latinLnBrk="1">
              <a:buFontTx/>
              <a:buChar char="•"/>
            </a:pPr>
            <a:r>
              <a:rPr kumimoji="1" lang="zh-TW" altLang="en-US" sz="2600" b="1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節能減碳，永續發展</a:t>
            </a:r>
          </a:p>
        </p:txBody>
      </p:sp>
      <p:sp>
        <p:nvSpPr>
          <p:cNvPr id="86021" name="AutoShape 11"/>
          <p:cNvSpPr>
            <a:spLocks noChangeArrowheads="1"/>
          </p:cNvSpPr>
          <p:nvPr/>
        </p:nvSpPr>
        <p:spPr bwMode="auto">
          <a:xfrm>
            <a:off x="3524572" y="5085184"/>
            <a:ext cx="687388" cy="561975"/>
          </a:xfrm>
          <a:prstGeom prst="rightArrow">
            <a:avLst>
              <a:gd name="adj1" fmla="val 50000"/>
              <a:gd name="adj2" fmla="val 30579"/>
            </a:avLst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6022" name="AutoShape 36"/>
          <p:cNvSpPr>
            <a:spLocks noChangeArrowheads="1"/>
          </p:cNvSpPr>
          <p:nvPr/>
        </p:nvSpPr>
        <p:spPr bwMode="auto">
          <a:xfrm>
            <a:off x="852488" y="1457598"/>
            <a:ext cx="1633537" cy="523875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傳統材料</a:t>
            </a:r>
          </a:p>
        </p:txBody>
      </p:sp>
      <p:pic>
        <p:nvPicPr>
          <p:cNvPr id="86023" name="Picture 6" descr="IMG_05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095155"/>
            <a:ext cx="2106537" cy="196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4" name="AutoShape 10"/>
          <p:cNvSpPr>
            <a:spLocks noChangeArrowheads="1"/>
          </p:cNvSpPr>
          <p:nvPr/>
        </p:nvSpPr>
        <p:spPr bwMode="auto">
          <a:xfrm>
            <a:off x="4403725" y="4084910"/>
            <a:ext cx="4456113" cy="25844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kumimoji="1" lang="zh-TW" altLang="en-US" sz="1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6026" name="AutoShape 40"/>
          <p:cNvSpPr>
            <a:spLocks noChangeArrowheads="1"/>
          </p:cNvSpPr>
          <p:nvPr/>
        </p:nvSpPr>
        <p:spPr bwMode="auto">
          <a:xfrm>
            <a:off x="3514527" y="1464965"/>
            <a:ext cx="1633537" cy="523875"/>
          </a:xfrm>
          <a:prstGeom prst="roundRect">
            <a:avLst>
              <a:gd name="adj" fmla="val 16667"/>
            </a:avLst>
          </a:prstGeom>
          <a:solidFill>
            <a:srgbClr val="A5002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New RC</a:t>
            </a:r>
          </a:p>
        </p:txBody>
      </p:sp>
      <p:sp>
        <p:nvSpPr>
          <p:cNvPr id="13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pPr algn="r">
              <a:defRPr/>
            </a:pPr>
            <a:fld id="{CF27BC8C-87E6-4F90-B14E-CC49470BDAF0}" type="slidenum">
              <a:rPr lang="zh-TW" altLang="en-US"/>
              <a:pPr algn="r">
                <a:defRPr/>
              </a:pPr>
              <a:t>30</a:t>
            </a:fld>
            <a:endParaRPr lang="en-US" altLang="zh-TW" dirty="0"/>
          </a:p>
        </p:txBody>
      </p:sp>
      <p:pic>
        <p:nvPicPr>
          <p:cNvPr id="14" name="圖片 13" descr="Y:\中心企畫相關統計資料\施政報告、國科會年報、科技年鑑、施政計畫、預算總說明\國研院年報\102\圖片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412776"/>
            <a:ext cx="360040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2880320" y="2348880"/>
            <a:ext cx="5868144" cy="25922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spcBef>
                <a:spcPts val="3000"/>
              </a:spcBef>
              <a:spcAft>
                <a:spcPts val="600"/>
              </a:spcAft>
            </a:pPr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</a:rPr>
              <a:t>一、大規模地震災害</a:t>
            </a:r>
            <a:r>
              <a:rPr lang="en-US" altLang="zh-TW" sz="3600" b="1" dirty="0" smtClean="0"/>
              <a:t/>
            </a:r>
            <a:br>
              <a:rPr lang="en-US" altLang="zh-TW" sz="3600" b="1" dirty="0" smtClean="0"/>
            </a:br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</a:rPr>
              <a:t>二、地震防災科技發展現況</a:t>
            </a:r>
            <a:r>
              <a:rPr lang="en-US" altLang="zh-TW" sz="3600" b="1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n-US" altLang="zh-TW" sz="36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zh-TW" altLang="en-US" sz="3600" b="1" dirty="0" smtClean="0"/>
              <a:t>三、地震防災科技前瞻</a:t>
            </a:r>
            <a:r>
              <a:rPr lang="en-US" altLang="zh-TW" sz="3600" b="1" dirty="0" smtClean="0"/>
              <a:t>-</a:t>
            </a:r>
            <a:r>
              <a:rPr lang="zh-TW" altLang="en-US" sz="3600" b="1" dirty="0" smtClean="0"/>
              <a:t>挑戰</a:t>
            </a:r>
            <a:r>
              <a:rPr lang="en-US" altLang="zh-TW" sz="3600" b="1" dirty="0" smtClean="0"/>
              <a:t/>
            </a:r>
            <a:br>
              <a:rPr lang="en-US" altLang="zh-TW" sz="3600" b="1" dirty="0" smtClean="0"/>
            </a:br>
            <a:r>
              <a:rPr lang="en-US" altLang="zh-TW" sz="3600" b="1" dirty="0" smtClean="0"/>
              <a:t>        </a:t>
            </a:r>
            <a:r>
              <a:rPr lang="zh-TW" altLang="en-US" sz="3600" b="1" dirty="0" smtClean="0"/>
              <a:t>與因應</a:t>
            </a:r>
            <a:endParaRPr lang="zh-TW" altLang="en-US" sz="36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91F6-4949-482C-A217-1DD91BC5233C}" type="slidenum">
              <a:rPr lang="zh-TW" altLang="en-US" smtClean="0"/>
              <a:pPr/>
              <a:t>31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4000" b="1" dirty="0" smtClean="0">
                <a:solidFill>
                  <a:srgbClr val="0D711E"/>
                </a:solidFill>
                <a:cs typeface="+mn-cs"/>
              </a:rPr>
              <a:t>挑戰與因應</a:t>
            </a:r>
            <a:r>
              <a:rPr kumimoji="1" lang="en-US" altLang="zh-TW" sz="4000" b="1" dirty="0" smtClean="0">
                <a:solidFill>
                  <a:srgbClr val="0D711E"/>
                </a:solidFill>
                <a:cs typeface="+mn-cs"/>
              </a:rPr>
              <a:t>(1/2)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idx="1"/>
          </p:nvPr>
        </p:nvSpPr>
        <p:spPr>
          <a:xfrm>
            <a:off x="250826" y="1340768"/>
            <a:ext cx="8756442" cy="5661025"/>
          </a:xfrm>
        </p:spPr>
        <p:txBody>
          <a:bodyPr/>
          <a:lstStyle/>
          <a:p>
            <a:pPr>
              <a:defRPr/>
            </a:pPr>
            <a:r>
              <a:rPr lang="zh-TW" altLang="en-US" sz="2800" b="1" dirty="0" smtClean="0"/>
              <a:t>提昇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地震預警能力</a:t>
            </a:r>
            <a:r>
              <a:rPr lang="zh-TW" altLang="en-US" sz="2800" b="1" dirty="0" smtClean="0"/>
              <a:t>，加速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地震即時警報系統</a:t>
            </a:r>
            <a:r>
              <a:rPr lang="zh-TW" altLang="en-US" sz="2800" b="1" dirty="0" smtClean="0"/>
              <a:t>之應用與推廣，爭取應變時間</a:t>
            </a:r>
            <a:endParaRPr lang="en-US" altLang="zh-TW" sz="2800" b="1" dirty="0" smtClean="0"/>
          </a:p>
          <a:p>
            <a:pPr lvl="1">
              <a:buClr>
                <a:schemeClr val="tx1"/>
              </a:buClr>
              <a:buSzPct val="80000"/>
              <a:buFont typeface="Wingdings" pitchFamily="2" charset="2"/>
              <a:buChar char="p"/>
              <a:defRPr/>
            </a:pPr>
            <a:r>
              <a:rPr lang="zh-TW" altLang="en-US" sz="2400" b="1" dirty="0" smtClean="0">
                <a:solidFill>
                  <a:schemeClr val="tx1"/>
                </a:solidFill>
              </a:rPr>
              <a:t>持續進行地震監測，發展地震預警技術</a:t>
            </a:r>
            <a:endParaRPr lang="en-US" altLang="zh-TW" sz="2400" b="1" dirty="0" smtClean="0">
              <a:solidFill>
                <a:schemeClr val="tx1"/>
              </a:solidFill>
            </a:endParaRPr>
          </a:p>
          <a:p>
            <a:pPr lvl="1">
              <a:buClr>
                <a:schemeClr val="tx1"/>
              </a:buClr>
              <a:buSzPct val="80000"/>
              <a:buFont typeface="Wingdings" pitchFamily="2" charset="2"/>
              <a:buChar char="p"/>
              <a:defRPr/>
            </a:pPr>
            <a:r>
              <a:rPr lang="zh-TW" altLang="en-US" sz="2400" b="1" dirty="0" smtClean="0">
                <a:solidFill>
                  <a:schemeClr val="tx1"/>
                </a:solidFill>
              </a:rPr>
              <a:t>精進地震即時警報技術，並優先推廣應用至學校、</a:t>
            </a:r>
            <a:r>
              <a:rPr lang="zh-TW" altLang="zh-TW" sz="2400" b="1" dirty="0" smtClean="0">
                <a:solidFill>
                  <a:schemeClr val="tx1"/>
                </a:solidFill>
              </a:rPr>
              <a:t>高鐵、電廠、石化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等對象</a:t>
            </a:r>
            <a:endParaRPr lang="zh-TW" altLang="en-US" sz="2400" b="1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zh-TW" altLang="en-US" sz="2800" b="1" dirty="0" smtClean="0"/>
              <a:t>提昇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關鍵設施耐震能力</a:t>
            </a:r>
            <a:r>
              <a:rPr lang="zh-TW" altLang="en-US" sz="2800" b="1" dirty="0" smtClean="0"/>
              <a:t>，確保城鄉功能震後恢復力</a:t>
            </a:r>
          </a:p>
          <a:p>
            <a:pPr lvl="1">
              <a:buClr>
                <a:schemeClr val="tx1"/>
              </a:buClr>
              <a:buSzPct val="80000"/>
              <a:buFont typeface="Wingdings" pitchFamily="2" charset="2"/>
              <a:buChar char="p"/>
              <a:defRPr/>
            </a:pPr>
            <a:r>
              <a:rPr lang="zh-TW" altLang="en-US" sz="2400" b="1" dirty="0" smtClean="0">
                <a:solidFill>
                  <a:schemeClr val="tx1"/>
                </a:solidFill>
              </a:rPr>
              <a:t>持續進行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校舍耐震評估與補強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工作</a:t>
            </a:r>
          </a:p>
          <a:p>
            <a:pPr lvl="1">
              <a:buClr>
                <a:schemeClr val="tx1"/>
              </a:buClr>
              <a:buSzPct val="80000"/>
              <a:buFont typeface="Wingdings" pitchFamily="2" charset="2"/>
              <a:buChar char="p"/>
              <a:defRPr/>
            </a:pPr>
            <a:r>
              <a:rPr lang="zh-TW" altLang="en-US" sz="2400" b="1" dirty="0" smtClean="0">
                <a:solidFill>
                  <a:schemeClr val="tx1"/>
                </a:solidFill>
              </a:rPr>
              <a:t>參考校舍模式，推動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警政消及醫療院所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之耐震評估與補強</a:t>
            </a:r>
          </a:p>
          <a:p>
            <a:pPr lvl="1">
              <a:buClr>
                <a:schemeClr val="tx1"/>
              </a:buClr>
              <a:buSzPct val="80000"/>
              <a:buFont typeface="Wingdings" pitchFamily="2" charset="2"/>
              <a:buChar char="p"/>
              <a:defRPr/>
            </a:pPr>
            <a:r>
              <a:rPr lang="zh-TW" altLang="en-US" sz="2400" b="1" dirty="0" smtClean="0">
                <a:solidFill>
                  <a:schemeClr val="tx1"/>
                </a:solidFill>
              </a:rPr>
              <a:t>強化核電廠、水庫等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重要設施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及水、電、瓦斯、橋梁等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維生管線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之耐震研究，提升耐震能力</a:t>
            </a:r>
            <a:endParaRPr lang="en-US" altLang="zh-TW" sz="2400" b="1" dirty="0" smtClean="0">
              <a:solidFill>
                <a:schemeClr val="tx1"/>
              </a:solidFill>
            </a:endParaRPr>
          </a:p>
          <a:p>
            <a:pPr lvl="1">
              <a:buClr>
                <a:schemeClr val="tx1"/>
              </a:buClr>
              <a:buSzPct val="80000"/>
              <a:buFont typeface="Wingdings" pitchFamily="2" charset="2"/>
              <a:buChar char="p"/>
              <a:defRPr/>
            </a:pPr>
            <a:r>
              <a:rPr lang="zh-TW" altLang="en-US" sz="2400" b="1" dirty="0" smtClean="0">
                <a:solidFill>
                  <a:schemeClr val="tx1"/>
                </a:solidFill>
              </a:rPr>
              <a:t>推動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臨街店鋪住宅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耐震評估與補強作業，降低地震災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損</a:t>
            </a:r>
            <a:endParaRPr lang="zh-TW" alt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8067" name="Rectangle 17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848231-597E-4389-8249-157535E9A5D0}" type="slidenum">
              <a:rPr lang="zh-TW" altLang="en-US" b="1" smtClean="0"/>
              <a:pPr/>
              <a:t>32</a:t>
            </a:fld>
            <a:endParaRPr lang="en-US" altLang="zh-TW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4000" b="1" dirty="0" smtClean="0">
                <a:solidFill>
                  <a:srgbClr val="0D711E"/>
                </a:solidFill>
                <a:cs typeface="+mn-cs"/>
              </a:rPr>
              <a:t>挑戰與因應</a:t>
            </a:r>
            <a:r>
              <a:rPr kumimoji="1" lang="en-US" altLang="zh-TW" sz="4000" b="1" dirty="0" smtClean="0">
                <a:solidFill>
                  <a:srgbClr val="0D711E"/>
                </a:solidFill>
                <a:cs typeface="+mn-cs"/>
              </a:rPr>
              <a:t>(2/2)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368375"/>
            <a:ext cx="8550275" cy="5661025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zh-TW" altLang="en-US" sz="2800" b="1" dirty="0" smtClean="0"/>
              <a:t>透過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保險與基金</a:t>
            </a:r>
            <a:r>
              <a:rPr lang="zh-TW" altLang="en-US" sz="2800" b="1" dirty="0" smtClean="0"/>
              <a:t>之設置，強化地震風險分散與管理</a:t>
            </a:r>
            <a:endParaRPr lang="en-US" altLang="zh-TW" sz="2800" b="1" dirty="0" smtClean="0"/>
          </a:p>
          <a:p>
            <a:pPr lvl="1">
              <a:lnSpc>
                <a:spcPct val="110000"/>
              </a:lnSpc>
              <a:buClr>
                <a:schemeClr val="tx1"/>
              </a:buClr>
              <a:buSzPct val="80000"/>
              <a:buFont typeface="Wingdings" pitchFamily="2" charset="2"/>
              <a:buChar char="p"/>
              <a:defRPr/>
            </a:pPr>
            <a:r>
              <a:rPr lang="zh-TW" altLang="zh-TW" sz="2400" b="1" dirty="0" smtClean="0"/>
              <a:t>鼓勵民眾投保地震保險</a:t>
            </a:r>
            <a:endParaRPr lang="en-US" altLang="zh-TW" sz="2400" b="1" dirty="0" smtClean="0"/>
          </a:p>
          <a:p>
            <a:pPr lvl="1">
              <a:lnSpc>
                <a:spcPct val="110000"/>
              </a:lnSpc>
              <a:buClr>
                <a:schemeClr val="tx1"/>
              </a:buClr>
              <a:buSzPct val="80000"/>
              <a:buFont typeface="Wingdings" pitchFamily="2" charset="2"/>
              <a:buChar char="p"/>
              <a:defRPr/>
            </a:pPr>
            <a:r>
              <a:rPr lang="zh-TW" altLang="en-US" sz="2400" b="1" dirty="0" smtClean="0"/>
              <a:t>地震損失之</a:t>
            </a:r>
            <a:r>
              <a:rPr lang="zh-TW" altLang="zh-TW" sz="2400" b="1" dirty="0" smtClean="0"/>
              <a:t>財務風險管理</a:t>
            </a:r>
            <a:endParaRPr lang="en-US" altLang="zh-TW" sz="2400" b="1" dirty="0" smtClean="0"/>
          </a:p>
          <a:p>
            <a:pPr>
              <a:lnSpc>
                <a:spcPct val="110000"/>
              </a:lnSpc>
              <a:defRPr/>
            </a:pPr>
            <a:r>
              <a:rPr lang="zh-TW" altLang="en-US" sz="2800" b="1" dirty="0" smtClean="0"/>
              <a:t>因應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複合型災害</a:t>
            </a:r>
            <a:r>
              <a:rPr lang="zh-TW" altLang="en-US" sz="2800" b="1" dirty="0" smtClean="0"/>
              <a:t>之威脅，從單一災害防治走向多重災害研究，全面檢討關鍵性設施之抗災能力</a:t>
            </a:r>
          </a:p>
          <a:p>
            <a:pPr>
              <a:lnSpc>
                <a:spcPct val="110000"/>
              </a:lnSpc>
              <a:defRPr/>
            </a:pPr>
            <a:r>
              <a:rPr lang="zh-TW" altLang="en-US" sz="2800" b="1" dirty="0" smtClean="0"/>
              <a:t>台灣斷層多達</a:t>
            </a:r>
            <a:r>
              <a:rPr lang="en-US" altLang="zh-TW" sz="2800" b="1" dirty="0" smtClean="0"/>
              <a:t>33</a:t>
            </a:r>
            <a:r>
              <a:rPr lang="zh-TW" altLang="en-US" sz="2800" b="1" dirty="0" smtClean="0"/>
              <a:t>條，許多重要設施鄰近活動斷層，但因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近斷層效應</a:t>
            </a:r>
            <a:r>
              <a:rPr lang="zh-TW" altLang="en-US" sz="2800" b="1" dirty="0" smtClean="0"/>
              <a:t>涉及大位移高速度脈衝，目前國內外尚無實驗設施可有效模擬，本中心正規畫建置「高速振動台測試系統」，以提昇國內地震工程研發能量</a:t>
            </a:r>
          </a:p>
        </p:txBody>
      </p:sp>
      <p:sp>
        <p:nvSpPr>
          <p:cNvPr id="89091" name="Rectangle 17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3679E4C-53B8-4851-8DAF-740F87C87020}" type="slidenum">
              <a:rPr lang="zh-TW" altLang="en-US" b="1" smtClean="0"/>
              <a:pPr/>
              <a:t>33</a:t>
            </a:fld>
            <a:endParaRPr lang="en-US" altLang="zh-TW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2B249-0A1C-44C5-9B55-C542ACB1DA33}" type="slidenum">
              <a:rPr lang="zh-TW" altLang="en-US"/>
              <a:pPr>
                <a:defRPr/>
              </a:pPr>
              <a:t>34</a:t>
            </a:fld>
            <a:endParaRPr lang="en-US" altLang="zh-TW"/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TW" altLang="en-US" b="1" dirty="0" smtClean="0"/>
              <a:t>簡報完畢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敬請指教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ChangeArrowheads="1"/>
          </p:cNvSpPr>
          <p:nvPr/>
        </p:nvSpPr>
        <p:spPr bwMode="auto">
          <a:xfrm>
            <a:off x="755576" y="570746"/>
            <a:ext cx="80645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en-US" altLang="zh-TW" sz="3600" b="1" dirty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(</a:t>
            </a:r>
            <a:r>
              <a:rPr lang="zh-TW" altLang="en-US" sz="3600" b="1" dirty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一</a:t>
            </a:r>
            <a:r>
              <a:rPr lang="en-US" altLang="zh-TW" sz="3600" b="1" dirty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)</a:t>
            </a:r>
            <a:r>
              <a:rPr lang="zh-TW" altLang="en-US" sz="3600" b="1" dirty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歷史地震及超大規模地震分布</a:t>
            </a:r>
            <a:r>
              <a:rPr lang="en-US" altLang="zh-TW" sz="3600" b="1" dirty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(1/2</a:t>
            </a:r>
            <a:r>
              <a:rPr lang="en-US" altLang="zh-TW" sz="3600" b="1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)</a:t>
            </a:r>
          </a:p>
        </p:txBody>
      </p:sp>
      <p:sp>
        <p:nvSpPr>
          <p:cNvPr id="59395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196975"/>
            <a:ext cx="8229600" cy="4664075"/>
          </a:xfrm>
        </p:spPr>
        <p:txBody>
          <a:bodyPr/>
          <a:lstStyle/>
          <a:p>
            <a:r>
              <a:rPr lang="zh-TW" altLang="en-US" sz="2000" b="1" dirty="0" smtClean="0"/>
              <a:t>歷史上最大規模地震為</a:t>
            </a:r>
            <a:r>
              <a:rPr lang="en-US" altLang="zh-TW" sz="2000" b="1" dirty="0" smtClean="0"/>
              <a:t>1962</a:t>
            </a:r>
            <a:r>
              <a:rPr lang="zh-TW" altLang="en-US" sz="2000" b="1" dirty="0" smtClean="0"/>
              <a:t>年</a:t>
            </a:r>
            <a:r>
              <a:rPr lang="en-US" altLang="zh-TW" sz="2000" b="1" dirty="0" smtClean="0"/>
              <a:t>M</a:t>
            </a:r>
            <a:r>
              <a:rPr lang="en-US" altLang="zh-TW" sz="2000" b="1" baseline="-25000" dirty="0" smtClean="0"/>
              <a:t>W</a:t>
            </a:r>
            <a:r>
              <a:rPr lang="en-US" altLang="zh-TW" sz="2000" b="1" dirty="0" smtClean="0"/>
              <a:t>9.5</a:t>
            </a:r>
            <a:r>
              <a:rPr lang="zh-TW" altLang="en-US" sz="2000" b="1" dirty="0" smtClean="0"/>
              <a:t>之智利地震，該地震也引發了大規模的海嘯，造成數千人的死亡</a:t>
            </a:r>
          </a:p>
        </p:txBody>
      </p:sp>
      <p:sp>
        <p:nvSpPr>
          <p:cNvPr id="59396" name="Rectangle 17"/>
          <p:cNvSpPr txBox="1">
            <a:spLocks noGrp="1" noChangeArrowheads="1"/>
          </p:cNvSpPr>
          <p:nvPr/>
        </p:nvSpPr>
        <p:spPr bwMode="auto">
          <a:xfrm>
            <a:off x="6975475" y="63690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8EBB310-E09A-41B3-81FD-99876D2961D7}" type="slidenum">
              <a:rPr lang="zh-TW" altLang="en-US" sz="1200" b="0">
                <a:latin typeface="Arial Black" pitchFamily="34" charset="0"/>
              </a:rPr>
              <a:pPr algn="r"/>
              <a:t>4</a:t>
            </a:fld>
            <a:endParaRPr lang="en-US" altLang="zh-TW" sz="1200" b="0">
              <a:latin typeface="Arial Black" pitchFamily="34" charset="0"/>
            </a:endParaRPr>
          </a:p>
        </p:txBody>
      </p:sp>
      <p:grpSp>
        <p:nvGrpSpPr>
          <p:cNvPr id="2" name="群組 12"/>
          <p:cNvGrpSpPr/>
          <p:nvPr/>
        </p:nvGrpSpPr>
        <p:grpSpPr>
          <a:xfrm>
            <a:off x="611188" y="1927225"/>
            <a:ext cx="8064500" cy="4930775"/>
            <a:chOff x="611188" y="1927225"/>
            <a:chExt cx="8064500" cy="4930775"/>
          </a:xfrm>
        </p:grpSpPr>
        <p:pic>
          <p:nvPicPr>
            <p:cNvPr id="59394" name="Picture 3" descr="WorldLargestEQ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188" y="1927225"/>
              <a:ext cx="8064500" cy="493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文字方塊 6"/>
            <p:cNvSpPr txBox="1"/>
            <p:nvPr/>
          </p:nvSpPr>
          <p:spPr>
            <a:xfrm>
              <a:off x="1307497" y="3606334"/>
              <a:ext cx="190572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1" lang="en-US" altLang="zh-TW" sz="1000" dirty="0" smtClean="0">
                  <a:latin typeface="+mn-lt"/>
                  <a:ea typeface="微軟正黑體" pitchFamily="34" charset="-120"/>
                </a:rPr>
                <a:t>2013 </a:t>
              </a:r>
              <a:r>
                <a:rPr kumimoji="1" lang="zh-TW" altLang="en-US" sz="1000" dirty="0" smtClean="0">
                  <a:latin typeface="+mn-lt"/>
                  <a:ea typeface="微軟正黑體" pitchFamily="34" charset="-120"/>
                </a:rPr>
                <a:t>中國四川廬山地震</a:t>
              </a:r>
              <a:r>
                <a:rPr kumimoji="1" lang="en-US" altLang="zh-TW" sz="1000" dirty="0" smtClean="0">
                  <a:latin typeface="+mn-lt"/>
                  <a:ea typeface="微軟正黑體" pitchFamily="34" charset="-120"/>
                </a:rPr>
                <a:t>Mw7.0</a:t>
              </a:r>
              <a:endParaRPr lang="zh-TW" altLang="en-US" sz="1000" dirty="0">
                <a:latin typeface="+mn-lt"/>
                <a:ea typeface="微軟正黑體" pitchFamily="34" charset="-12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1800000">
              <a:off x="3729855" y="3999203"/>
              <a:ext cx="45719" cy="45719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0" name="直線接點 9"/>
            <p:cNvCxnSpPr>
              <a:endCxn id="8" idx="1"/>
            </p:cNvCxnSpPr>
            <p:nvPr/>
          </p:nvCxnSpPr>
          <p:spPr>
            <a:xfrm>
              <a:off x="3225800" y="3733800"/>
              <a:ext cx="507117" cy="276833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16632"/>
            <a:ext cx="8143875" cy="5492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TW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zh-TW" altLang="en-US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一</a:t>
            </a:r>
            <a:r>
              <a:rPr lang="en-US" altLang="zh-TW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zh-TW" altLang="en-US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近年來世界上的重大地震災害</a:t>
            </a:r>
            <a:r>
              <a:rPr lang="en-US" altLang="zh-TW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(2/2)</a:t>
            </a:r>
          </a:p>
        </p:txBody>
      </p:sp>
      <p:graphicFrame>
        <p:nvGraphicFramePr>
          <p:cNvPr id="60497" name="Group 81"/>
          <p:cNvGraphicFramePr>
            <a:graphicFrameLocks noGrp="1"/>
          </p:cNvGraphicFramePr>
          <p:nvPr/>
        </p:nvGraphicFramePr>
        <p:xfrm>
          <a:off x="251520" y="800800"/>
          <a:ext cx="8845255" cy="6067440"/>
        </p:xfrm>
        <a:graphic>
          <a:graphicData uri="http://schemas.openxmlformats.org/drawingml/2006/table">
            <a:tbl>
              <a:tblPr/>
              <a:tblGrid>
                <a:gridCol w="1644455"/>
                <a:gridCol w="2603695"/>
                <a:gridCol w="1295400"/>
                <a:gridCol w="3301705"/>
              </a:tblGrid>
              <a:tr h="2698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日期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地震名稱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規模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傷亡人數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2013-04-20</a:t>
                      </a: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中國四川廬山地震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7.0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死亡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196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人；受傷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11,470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人；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失蹤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21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</a:t>
                      </a:r>
                      <a:endParaRPr kumimoji="1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2011-03-11</a:t>
                      </a: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日本東北地方太平洋沖地震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9.0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死亡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12,020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人；受傷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2,644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人；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失蹤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15,512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</a:t>
                      </a:r>
                      <a:endParaRPr kumimoji="1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2011-02-22</a:t>
                      </a:r>
                      <a:endParaRPr kumimoji="1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紐西蘭基督城地震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6.3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死亡</a:t>
                      </a: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182</a:t>
                      </a: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</a:t>
                      </a:r>
                      <a:endParaRPr kumimoji="1" lang="en-US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2010-02-27</a:t>
                      </a: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智利地震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8.8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死亡約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500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人；受傷約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1,200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2010-01-12</a:t>
                      </a:r>
                      <a:endParaRPr kumimoji="1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海地地震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7.0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死亡及失蹤約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220,000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人；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受傷約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300,000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2008-05-12</a:t>
                      </a: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四川地震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7.9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死亡及失蹤約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100,000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人；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受傷約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400,000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</a:t>
                      </a:r>
                      <a:endParaRPr kumimoji="1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2006-05-26</a:t>
                      </a:r>
                      <a:endParaRPr kumimoji="1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印尼爪哇島地震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6.3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傷亡約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6,200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2005-10-08</a:t>
                      </a:r>
                      <a:endParaRPr kumimoji="1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巴基斯坦地震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7.6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傷亡約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79,000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2004-12-26</a:t>
                      </a:r>
                      <a:endParaRPr kumimoji="1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南亞地震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9.1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死亡及失蹤約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300,000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人；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受傷約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500,000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</a:t>
                      </a:r>
                      <a:endParaRPr kumimoji="1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2001-01-26</a:t>
                      </a:r>
                      <a:endParaRPr kumimoji="1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印度布吉地震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7.6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傷亡約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13,800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2001-01-13</a:t>
                      </a:r>
                      <a:endParaRPr kumimoji="1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薩爾瓦多地震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7.7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傷亡約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1,160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1999-09-21</a:t>
                      </a:r>
                      <a:endParaRPr kumimoji="1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集集地震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7.3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死亡約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2,400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人；受傷約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11,000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</a:t>
                      </a:r>
                      <a:endParaRPr kumimoji="1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1999-08-17</a:t>
                      </a:r>
                      <a:endParaRPr kumimoji="1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土耳其地震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7.6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傷亡約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15,500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1995-01-19</a:t>
                      </a:r>
                      <a:endParaRPr kumimoji="1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日本阪神地震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6.9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死亡及失蹤約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6,000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人；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受傷約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30,000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0495" name="Rectangle 17"/>
          <p:cNvSpPr txBox="1">
            <a:spLocks noGrp="1" noChangeArrowheads="1"/>
          </p:cNvSpPr>
          <p:nvPr/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B2B578A-5ED9-48F3-BD35-B02D12E50B41}" type="slidenum">
              <a:rPr lang="zh-TW" altLang="en-US" sz="1200" b="0">
                <a:latin typeface="Arial Black" pitchFamily="34" charset="0"/>
              </a:rPr>
              <a:pPr algn="r"/>
              <a:t>5</a:t>
            </a:fld>
            <a:endParaRPr lang="en-US" altLang="zh-TW" sz="1200" b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BB35B6-CB49-4BE3-B8D5-B6394F5704E1}" type="slidenum">
              <a:rPr lang="zh-TW" altLang="en-US"/>
              <a:pPr>
                <a:defRPr/>
              </a:pPr>
              <a:t>6</a:t>
            </a:fld>
            <a:endParaRPr lang="en-US" altLang="zh-TW" dirty="0"/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>
                <a:solidFill>
                  <a:srgbClr val="006600"/>
                </a:solidFill>
              </a:rPr>
              <a:t>(</a:t>
            </a:r>
            <a:r>
              <a:rPr lang="zh-TW" altLang="en-US" sz="4000" b="1" dirty="0" smtClean="0">
                <a:solidFill>
                  <a:srgbClr val="006600"/>
                </a:solidFill>
              </a:rPr>
              <a:t>二</a:t>
            </a:r>
            <a:r>
              <a:rPr lang="en-US" altLang="zh-TW" sz="4000" b="1" dirty="0" smtClean="0">
                <a:solidFill>
                  <a:srgbClr val="006600"/>
                </a:solidFill>
              </a:rPr>
              <a:t>) </a:t>
            </a:r>
            <a:r>
              <a:rPr lang="zh-TW" altLang="en-US" sz="4000" b="1" dirty="0" smtClean="0">
                <a:solidFill>
                  <a:srgbClr val="006600"/>
                </a:solidFill>
              </a:rPr>
              <a:t>台灣地震記錄</a:t>
            </a:r>
            <a:r>
              <a:rPr lang="en-US" altLang="zh-TW" sz="4000" b="1" dirty="0" smtClean="0">
                <a:solidFill>
                  <a:srgbClr val="006600"/>
                </a:solidFill>
              </a:rPr>
              <a:t>(1/4)</a:t>
            </a:r>
            <a:endParaRPr lang="zh-TW" altLang="en-US" sz="4000" b="1" dirty="0" smtClean="0">
              <a:solidFill>
                <a:srgbClr val="006600"/>
              </a:solidFill>
            </a:endParaRPr>
          </a:p>
        </p:txBody>
      </p:sp>
      <p:pic>
        <p:nvPicPr>
          <p:cNvPr id="53252" name="Picture 3" descr="chi-chi4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50" y="1911350"/>
            <a:ext cx="3327400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-107950" y="4740275"/>
            <a:ext cx="42497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1" lang="zh-TW" altLang="en-US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台灣地體構造</a:t>
            </a:r>
          </a:p>
        </p:txBody>
      </p:sp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5867400" y="6402814"/>
            <a:ext cx="20891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1" lang="zh-TW" altLang="en-US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台灣地震分布圖</a:t>
            </a:r>
            <a:endParaRPr kumimoji="1" lang="en-US" altLang="zh-TW" sz="2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3255" name="Picture 17" descr="map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52513"/>
            <a:ext cx="4386263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 descr="百人地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6900" y="1773238"/>
            <a:ext cx="346710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6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456977"/>
            <a:ext cx="8229600" cy="7397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TW" sz="4000" b="1" dirty="0" smtClean="0">
                <a:solidFill>
                  <a:srgbClr val="006600"/>
                </a:solidFill>
              </a:rPr>
              <a:t>(</a:t>
            </a:r>
            <a:r>
              <a:rPr lang="zh-TW" altLang="en-US" sz="4000" b="1" dirty="0" smtClean="0">
                <a:solidFill>
                  <a:srgbClr val="006600"/>
                </a:solidFill>
              </a:rPr>
              <a:t>二</a:t>
            </a:r>
            <a:r>
              <a:rPr lang="en-US" altLang="zh-TW" sz="4000" b="1" dirty="0" smtClean="0">
                <a:solidFill>
                  <a:srgbClr val="006600"/>
                </a:solidFill>
              </a:rPr>
              <a:t>)</a:t>
            </a:r>
            <a:r>
              <a:rPr lang="zh-TW" altLang="en-US" sz="4000" b="1" dirty="0" smtClean="0">
                <a:solidFill>
                  <a:srgbClr val="006600"/>
                </a:solidFill>
              </a:rPr>
              <a:t>台灣災害地震頻率與損失</a:t>
            </a:r>
            <a:r>
              <a:rPr lang="en-US" altLang="zh-TW" sz="4000" b="1" dirty="0" smtClean="0">
                <a:solidFill>
                  <a:srgbClr val="006600"/>
                </a:solidFill>
              </a:rPr>
              <a:t>(2/4)</a:t>
            </a:r>
            <a:endParaRPr lang="zh-TW" altLang="en-US" sz="4000" b="1" dirty="0" smtClean="0">
              <a:solidFill>
                <a:srgbClr val="006600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4463" y="1281113"/>
            <a:ext cx="5580062" cy="5243512"/>
          </a:xfrm>
        </p:spPr>
        <p:txBody>
          <a:bodyPr/>
          <a:lstStyle/>
          <a:p>
            <a:pPr marL="266700" indent="-266700" eaLnBrk="1" hangingPunct="1">
              <a:buSzPct val="90000"/>
              <a:buFont typeface="Wingdings" pitchFamily="2" charset="2"/>
              <a:buChar char="n"/>
            </a:pPr>
            <a:r>
              <a:rPr lang="zh-TW" altLang="en-US" sz="2600" b="1" dirty="0" smtClean="0">
                <a:solidFill>
                  <a:srgbClr val="003300"/>
                </a:solidFill>
              </a:rPr>
              <a:t>台灣地區過去三百年來的災害地震紀錄</a:t>
            </a:r>
            <a:r>
              <a:rPr lang="zh-TW" altLang="en-US" sz="2800" b="1" dirty="0" smtClean="0">
                <a:solidFill>
                  <a:srgbClr val="003300"/>
                </a:solidFill>
              </a:rPr>
              <a:t> </a:t>
            </a:r>
          </a:p>
          <a:p>
            <a:pPr marL="719138" lvl="1" indent="-273050" eaLnBrk="1" hangingPunct="1">
              <a:buSzPct val="90000"/>
              <a:buFont typeface="Wingdings" pitchFamily="2" charset="2"/>
              <a:buChar char="p"/>
            </a:pPr>
            <a:r>
              <a:rPr lang="zh-TW" altLang="en-US" sz="2400" b="1" dirty="0" smtClean="0">
                <a:solidFill>
                  <a:srgbClr val="000066"/>
                </a:solidFill>
              </a:rPr>
              <a:t>平均約</a:t>
            </a:r>
            <a:r>
              <a:rPr lang="en-US" altLang="zh-TW" sz="2400" b="1" dirty="0" smtClean="0">
                <a:solidFill>
                  <a:srgbClr val="000066"/>
                </a:solidFill>
              </a:rPr>
              <a:t>20</a:t>
            </a:r>
            <a:r>
              <a:rPr lang="zh-TW" altLang="en-US" sz="2400" b="1" dirty="0" smtClean="0">
                <a:solidFill>
                  <a:srgbClr val="000066"/>
                </a:solidFill>
              </a:rPr>
              <a:t>年即發生一次劇災型地震</a:t>
            </a:r>
            <a:endParaRPr lang="en-US" altLang="zh-TW" sz="2400" b="1" dirty="0" smtClean="0">
              <a:solidFill>
                <a:srgbClr val="000066"/>
              </a:solidFill>
            </a:endParaRPr>
          </a:p>
          <a:p>
            <a:pPr marL="719138" lvl="1" indent="-273050" eaLnBrk="1" hangingPunct="1">
              <a:buSzPct val="90000"/>
              <a:buFont typeface="Wingdings" pitchFamily="2" charset="2"/>
              <a:buChar char="p"/>
            </a:pPr>
            <a:r>
              <a:rPr lang="zh-TW" altLang="en-US" sz="2400" b="1" dirty="0" smtClean="0">
                <a:solidFill>
                  <a:srgbClr val="800000"/>
                </a:solidFill>
              </a:rPr>
              <a:t>共造成超過</a:t>
            </a:r>
            <a:r>
              <a:rPr lang="en-US" altLang="zh-TW" sz="2400" b="1" dirty="0" smtClean="0">
                <a:solidFill>
                  <a:srgbClr val="800000"/>
                </a:solidFill>
              </a:rPr>
              <a:t>10,700</a:t>
            </a:r>
            <a:r>
              <a:rPr lang="zh-TW" altLang="en-US" sz="2400" b="1" dirty="0" smtClean="0">
                <a:solidFill>
                  <a:srgbClr val="800000"/>
                </a:solidFill>
              </a:rPr>
              <a:t>人死亡</a:t>
            </a:r>
            <a:r>
              <a:rPr lang="zh-TW" altLang="en-US" sz="2400" b="1" dirty="0" smtClean="0"/>
              <a:t> </a:t>
            </a:r>
          </a:p>
          <a:p>
            <a:pPr marL="266700" indent="-266700" eaLnBrk="1" hangingPunct="1">
              <a:buSzPct val="90000"/>
              <a:buFont typeface="Wingdings" pitchFamily="2" charset="2"/>
              <a:buChar char="n"/>
            </a:pPr>
            <a:r>
              <a:rPr lang="en-US" altLang="zh-TW" sz="2600" b="1" dirty="0" smtClean="0">
                <a:solidFill>
                  <a:srgbClr val="003300"/>
                </a:solidFill>
              </a:rPr>
              <a:t>88</a:t>
            </a:r>
            <a:r>
              <a:rPr lang="zh-TW" altLang="en-US" sz="2600" b="1" dirty="0" smtClean="0">
                <a:solidFill>
                  <a:srgbClr val="003300"/>
                </a:solidFill>
              </a:rPr>
              <a:t>年</a:t>
            </a:r>
            <a:r>
              <a:rPr lang="en-US" altLang="zh-TW" sz="2600" b="1" dirty="0" smtClean="0">
                <a:solidFill>
                  <a:srgbClr val="003300"/>
                </a:solidFill>
              </a:rPr>
              <a:t>921</a:t>
            </a:r>
            <a:r>
              <a:rPr lang="zh-TW" altLang="en-US" sz="2600" b="1" dirty="0" smtClean="0">
                <a:solidFill>
                  <a:srgbClr val="003300"/>
                </a:solidFill>
              </a:rPr>
              <a:t>集集大地震</a:t>
            </a:r>
            <a:r>
              <a:rPr lang="zh-TW" altLang="en-US" b="1" dirty="0" smtClean="0"/>
              <a:t> </a:t>
            </a:r>
          </a:p>
          <a:p>
            <a:pPr marL="719138" lvl="1" indent="-273050" eaLnBrk="1" hangingPunct="1">
              <a:lnSpc>
                <a:spcPct val="110000"/>
              </a:lnSpc>
              <a:buSzPct val="90000"/>
              <a:buFont typeface="Wingdings" pitchFamily="2" charset="2"/>
              <a:buChar char="p"/>
            </a:pPr>
            <a:r>
              <a:rPr lang="en-US" altLang="zh-TW" sz="2400" b="1" dirty="0" smtClean="0">
                <a:solidFill>
                  <a:srgbClr val="000066"/>
                </a:solidFill>
              </a:rPr>
              <a:t>2,444</a:t>
            </a:r>
            <a:r>
              <a:rPr lang="zh-TW" altLang="en-US" sz="2400" b="1" dirty="0" smtClean="0">
                <a:solidFill>
                  <a:srgbClr val="000066"/>
                </a:solidFill>
              </a:rPr>
              <a:t>人喪生、</a:t>
            </a:r>
            <a:r>
              <a:rPr lang="en-US" altLang="zh-TW" sz="2400" b="1" dirty="0" smtClean="0">
                <a:solidFill>
                  <a:srgbClr val="000066"/>
                </a:solidFill>
              </a:rPr>
              <a:t>50</a:t>
            </a:r>
            <a:r>
              <a:rPr lang="zh-TW" altLang="en-US" sz="2400" b="1" dirty="0" smtClean="0">
                <a:solidFill>
                  <a:srgbClr val="000066"/>
                </a:solidFill>
              </a:rPr>
              <a:t>人失蹤、</a:t>
            </a:r>
            <a:r>
              <a:rPr lang="en-US" altLang="zh-TW" sz="2400" b="1" dirty="0" smtClean="0">
                <a:solidFill>
                  <a:srgbClr val="000066"/>
                </a:solidFill>
              </a:rPr>
              <a:t>758</a:t>
            </a:r>
            <a:r>
              <a:rPr lang="zh-TW" altLang="en-US" sz="2400" b="1" dirty="0" smtClean="0">
                <a:solidFill>
                  <a:srgbClr val="000066"/>
                </a:solidFill>
              </a:rPr>
              <a:t>人重傷，</a:t>
            </a:r>
            <a:r>
              <a:rPr lang="en-US" altLang="zh-TW" sz="2400" b="1" dirty="0" smtClean="0">
                <a:solidFill>
                  <a:srgbClr val="000066"/>
                </a:solidFill>
              </a:rPr>
              <a:t>38,935</a:t>
            </a:r>
            <a:r>
              <a:rPr lang="zh-TW" altLang="en-US" sz="2400" b="1" dirty="0" smtClean="0">
                <a:solidFill>
                  <a:srgbClr val="000066"/>
                </a:solidFill>
              </a:rPr>
              <a:t>戶房屋全倒、</a:t>
            </a:r>
            <a:r>
              <a:rPr lang="en-US" altLang="zh-TW" sz="2400" b="1" dirty="0" smtClean="0">
                <a:solidFill>
                  <a:srgbClr val="000066"/>
                </a:solidFill>
              </a:rPr>
              <a:t>45,320</a:t>
            </a:r>
            <a:r>
              <a:rPr lang="zh-TW" altLang="en-US" sz="2400" b="1" dirty="0" smtClean="0">
                <a:solidFill>
                  <a:srgbClr val="000066"/>
                </a:solidFill>
              </a:rPr>
              <a:t>戶房屋半倒，經濟與財務損失達台幣</a:t>
            </a:r>
            <a:r>
              <a:rPr lang="en-US" altLang="zh-TW" sz="2400" b="1" dirty="0" smtClean="0">
                <a:solidFill>
                  <a:srgbClr val="000066"/>
                </a:solidFill>
              </a:rPr>
              <a:t>4,500</a:t>
            </a:r>
            <a:r>
              <a:rPr lang="zh-TW" altLang="en-US" sz="2400" b="1" dirty="0" smtClean="0">
                <a:solidFill>
                  <a:srgbClr val="000066"/>
                </a:solidFill>
              </a:rPr>
              <a:t>億元。約佔國內生產毛額</a:t>
            </a:r>
            <a:r>
              <a:rPr lang="en-US" altLang="zh-TW" sz="2400" b="1" dirty="0" smtClean="0">
                <a:solidFill>
                  <a:srgbClr val="000066"/>
                </a:solidFill>
              </a:rPr>
              <a:t>GDP</a:t>
            </a:r>
            <a:r>
              <a:rPr lang="zh-TW" altLang="en-US" sz="2400" b="1" dirty="0" smtClean="0">
                <a:solidFill>
                  <a:srgbClr val="000066"/>
                </a:solidFill>
              </a:rPr>
              <a:t>的</a:t>
            </a:r>
            <a:r>
              <a:rPr lang="en-US" altLang="zh-TW" sz="2400" b="1" dirty="0" smtClean="0">
                <a:solidFill>
                  <a:srgbClr val="000066"/>
                </a:solidFill>
              </a:rPr>
              <a:t>4.86%</a:t>
            </a:r>
            <a:endParaRPr lang="zh-TW" altLang="en-US" sz="2400" b="1" dirty="0" smtClean="0">
              <a:solidFill>
                <a:srgbClr val="000066"/>
              </a:solidFill>
            </a:endParaRPr>
          </a:p>
          <a:p>
            <a:pPr marL="266700" indent="-2667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zh-TW" b="1" dirty="0" smtClean="0"/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7235825" y="6237288"/>
            <a:ext cx="18161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kumimoji="1" lang="zh-TW" altLang="en-US" sz="1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鄭世楠教授提供</a:t>
            </a:r>
          </a:p>
        </p:txBody>
      </p:sp>
      <p:sp>
        <p:nvSpPr>
          <p:cNvPr id="346118" name="Text Box 6"/>
          <p:cNvSpPr txBox="1">
            <a:spLocks noChangeArrowheads="1"/>
          </p:cNvSpPr>
          <p:nvPr/>
        </p:nvSpPr>
        <p:spPr bwMode="auto">
          <a:xfrm>
            <a:off x="468313" y="5907088"/>
            <a:ext cx="4752975" cy="584775"/>
          </a:xfrm>
          <a:prstGeom prst="rect">
            <a:avLst/>
          </a:prstGeom>
          <a:noFill/>
          <a:ln w="38100" algn="ctr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標楷體" pitchFamily="65" charset="-120"/>
              </a:rPr>
              <a:t>台灣震災多與活斷層有關</a:t>
            </a:r>
          </a:p>
        </p:txBody>
      </p:sp>
      <p:sp>
        <p:nvSpPr>
          <p:cNvPr id="62470" name="Rectangle 17"/>
          <p:cNvSpPr txBox="1">
            <a:spLocks noGrp="1" noChangeArrowheads="1"/>
          </p:cNvSpPr>
          <p:nvPr/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1CE15A4-0A4F-4066-9236-779F968486CF}" type="slidenum">
              <a:rPr lang="zh-TW" altLang="en-US" sz="1200" b="0">
                <a:latin typeface="Arial Black" pitchFamily="34" charset="0"/>
              </a:rPr>
              <a:pPr algn="r"/>
              <a:t>7</a:t>
            </a:fld>
            <a:endParaRPr lang="en-US" altLang="zh-TW" sz="1200" b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456977"/>
            <a:ext cx="8229600" cy="7397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TW" sz="4000" b="1" dirty="0" smtClean="0">
                <a:solidFill>
                  <a:srgbClr val="006600"/>
                </a:solidFill>
              </a:rPr>
              <a:t>(</a:t>
            </a:r>
            <a:r>
              <a:rPr lang="zh-TW" altLang="en-US" sz="4000" b="1" dirty="0" smtClean="0">
                <a:solidFill>
                  <a:srgbClr val="006600"/>
                </a:solidFill>
              </a:rPr>
              <a:t>二</a:t>
            </a:r>
            <a:r>
              <a:rPr lang="en-US" altLang="zh-TW" sz="4000" b="1" dirty="0" smtClean="0">
                <a:solidFill>
                  <a:srgbClr val="006600"/>
                </a:solidFill>
              </a:rPr>
              <a:t>)</a:t>
            </a:r>
            <a:r>
              <a:rPr lang="zh-TW" altLang="en-US" sz="4000" b="1" dirty="0" smtClean="0">
                <a:solidFill>
                  <a:srgbClr val="006600"/>
                </a:solidFill>
              </a:rPr>
              <a:t>台灣災害地震頻率與損失</a:t>
            </a:r>
            <a:r>
              <a:rPr lang="en-US" altLang="zh-TW" sz="4000" b="1" dirty="0" smtClean="0">
                <a:solidFill>
                  <a:srgbClr val="006600"/>
                </a:solidFill>
              </a:rPr>
              <a:t>(3/4)</a:t>
            </a:r>
            <a:endParaRPr lang="zh-TW" altLang="en-US" sz="4000" b="1" dirty="0" smtClean="0">
              <a:solidFill>
                <a:srgbClr val="006600"/>
              </a:solidFill>
            </a:endParaRPr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1486123"/>
            <a:ext cx="4536503" cy="4175125"/>
          </a:xfrm>
        </p:spPr>
        <p:txBody>
          <a:bodyPr>
            <a:noAutofit/>
          </a:bodyPr>
          <a:lstStyle/>
          <a:p>
            <a:pPr marL="442913" indent="-442913" eaLnBrk="1" hangingPunct="1">
              <a:lnSpc>
                <a:spcPct val="120000"/>
              </a:lnSpc>
              <a:spcBef>
                <a:spcPts val="1200"/>
              </a:spcBef>
            </a:pPr>
            <a:r>
              <a:rPr lang="zh-TW" altLang="en-US" sz="3000" b="1" dirty="0" smtClean="0"/>
              <a:t>與民國</a:t>
            </a:r>
            <a:r>
              <a:rPr lang="en-US" altLang="zh-TW" sz="3000" b="1" dirty="0" smtClean="0"/>
              <a:t>88</a:t>
            </a:r>
            <a:r>
              <a:rPr lang="zh-TW" altLang="en-US" sz="3000" b="1" dirty="0" smtClean="0"/>
              <a:t>年 </a:t>
            </a:r>
            <a:r>
              <a:rPr lang="en-US" altLang="zh-TW" sz="3000" b="1" dirty="0" smtClean="0"/>
              <a:t>921</a:t>
            </a:r>
            <a:r>
              <a:rPr lang="zh-TW" altLang="en-US" sz="3000" b="1" dirty="0" smtClean="0"/>
              <a:t>規模相當之大地震可能再現</a:t>
            </a:r>
          </a:p>
          <a:p>
            <a:pPr marL="442913" indent="-442913" eaLnBrk="1" hangingPunct="1">
              <a:lnSpc>
                <a:spcPct val="120000"/>
              </a:lnSpc>
              <a:spcBef>
                <a:spcPts val="1200"/>
              </a:spcBef>
            </a:pPr>
            <a:r>
              <a:rPr lang="zh-TW" altLang="en-US" sz="3000" b="1" dirty="0" smtClean="0"/>
              <a:t>傷亡人數仍可能高達</a:t>
            </a:r>
            <a:r>
              <a:rPr lang="zh-TW" altLang="en-US" sz="3000" b="1" dirty="0" smtClean="0">
                <a:solidFill>
                  <a:srgbClr val="FF0000"/>
                </a:solidFill>
              </a:rPr>
              <a:t>數千人</a:t>
            </a:r>
            <a:endParaRPr lang="zh-TW" altLang="en-US" sz="3000" b="1" dirty="0" smtClean="0"/>
          </a:p>
          <a:p>
            <a:pPr marL="442913" indent="-442913" eaLnBrk="1" hangingPunct="1">
              <a:lnSpc>
                <a:spcPct val="120000"/>
              </a:lnSpc>
              <a:spcBef>
                <a:spcPts val="1200"/>
              </a:spcBef>
            </a:pPr>
            <a:r>
              <a:rPr lang="zh-TW" altLang="en-US" sz="3000" b="1" dirty="0" smtClean="0"/>
              <a:t>若發生於靠近都會區之斷層，傷亡人數及經濟損失可能</a:t>
            </a:r>
            <a:r>
              <a:rPr lang="zh-TW" altLang="en-US" sz="3000" b="1" dirty="0" smtClean="0">
                <a:solidFill>
                  <a:srgbClr val="FF0000"/>
                </a:solidFill>
              </a:rPr>
              <a:t>數倍於</a:t>
            </a:r>
            <a:r>
              <a:rPr lang="en-US" altLang="zh-TW" sz="3000" b="1" dirty="0" smtClean="0">
                <a:solidFill>
                  <a:srgbClr val="FF0000"/>
                </a:solidFill>
              </a:rPr>
              <a:t>921</a:t>
            </a:r>
            <a:r>
              <a:rPr lang="zh-TW" altLang="en-US" sz="3000" b="1" dirty="0" smtClean="0">
                <a:solidFill>
                  <a:srgbClr val="FF0000"/>
                </a:solidFill>
              </a:rPr>
              <a:t>地震</a:t>
            </a:r>
            <a:endParaRPr lang="zh-TW" altLang="en-US" sz="3000" b="1" dirty="0" smtClean="0"/>
          </a:p>
        </p:txBody>
      </p:sp>
      <p:pic>
        <p:nvPicPr>
          <p:cNvPr id="63491" name="Picture 5" descr="D_activefault(A4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2838" y="1196975"/>
            <a:ext cx="3675062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6324176" y="6237288"/>
            <a:ext cx="253682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TW" altLang="en-US" sz="1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資料來源：中央地調所</a:t>
            </a:r>
          </a:p>
        </p:txBody>
      </p:sp>
      <p:sp>
        <p:nvSpPr>
          <p:cNvPr id="63493" name="Rectangle 17"/>
          <p:cNvSpPr txBox="1">
            <a:spLocks noGrp="1" noChangeArrowheads="1"/>
          </p:cNvSpPr>
          <p:nvPr/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A662EB3-1ED1-4BAE-A264-735D8CA1D9B6}" type="slidenum">
              <a:rPr lang="zh-TW" altLang="en-US" sz="1200" b="0">
                <a:latin typeface="Arial Black" pitchFamily="34" charset="0"/>
              </a:rPr>
              <a:pPr algn="r"/>
              <a:t>8</a:t>
            </a:fld>
            <a:endParaRPr lang="en-US" altLang="zh-TW" sz="1200" b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E60FE5-DD63-40B9-A5B1-7C5D644EBD17}" type="slidenum">
              <a:rPr lang="zh-TW" altLang="en-US" smtClean="0"/>
              <a:pPr>
                <a:defRPr/>
              </a:pPr>
              <a:t>9</a:t>
            </a:fld>
            <a:endParaRPr lang="en-US" altLang="zh-TW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71069" y="0"/>
            <a:ext cx="8143875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(</a:t>
            </a:r>
            <a:r>
              <a:rPr lang="zh-TW" altLang="en-US" sz="3600" b="1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二</a:t>
            </a:r>
            <a:r>
              <a:rPr lang="en-US" altLang="zh-TW" sz="3600" b="1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)</a:t>
            </a:r>
            <a:r>
              <a:rPr lang="zh-TW" altLang="en-US" sz="3600" b="1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台灣未來可能面臨的地震威脅</a:t>
            </a:r>
            <a:r>
              <a:rPr lang="en-US" altLang="zh-TW" sz="3600" b="1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(4/4)</a:t>
            </a:r>
            <a:endParaRPr lang="zh-TW" altLang="en-US" sz="3600" b="1" dirty="0" smtClean="0">
              <a:solidFill>
                <a:srgbClr val="006600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23844" y="828940"/>
            <a:ext cx="8152688" cy="44438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kumimoji="1" lang="zh-TW" altLang="en-US" sz="2200" b="1" kern="0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台灣內陸斷層未來</a:t>
            </a:r>
            <a:r>
              <a:rPr kumimoji="1" lang="en-US" altLang="zh-TW" sz="2200" b="1" kern="0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kumimoji="1" lang="zh-TW" altLang="en-US" sz="2200" b="1" kern="0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年內發生重大災害地震之機率與震央分佈圖</a:t>
            </a:r>
            <a:endParaRPr kumimoji="1" lang="zh-TW" alt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 descr="avtivefault(PE30).jpg"/>
          <p:cNvPicPr>
            <a:picLocks noChangeAspect="1"/>
          </p:cNvPicPr>
          <p:nvPr/>
        </p:nvPicPr>
        <p:blipFill>
          <a:blip r:embed="rId2" cstate="print"/>
          <a:srcRect t="8598"/>
          <a:stretch>
            <a:fillRect/>
          </a:stretch>
        </p:blipFill>
        <p:spPr>
          <a:xfrm>
            <a:off x="1837850" y="1256232"/>
            <a:ext cx="5100638" cy="560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 vert="horz" lIns="91440" tIns="45720" rIns="91440" bIns="45720" rtlCol="0">
        <a:noAutofit/>
      </a:bodyPr>
      <a:lstStyle>
        <a:defPPr marL="0" marR="0" indent="0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000" b="1" i="0" u="none" strike="noStrike" kern="1200" cap="all" spc="0" normalizeH="0" baseline="0" noProof="0" dirty="0" smtClean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  <a:uLnTx/>
            <a:uFillTx/>
            <a:latin typeface="微軟正黑體" pitchFamily="34" charset="-120"/>
            <a:ea typeface="微軟正黑體" pitchFamily="34" charset="-12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2734</Words>
  <Application>Microsoft Office PowerPoint</Application>
  <PresentationFormat>如螢幕大小 (4:3)</PresentationFormat>
  <Paragraphs>329</Paragraphs>
  <Slides>34</Slides>
  <Notes>4</Notes>
  <HiddenSlides>0</HiddenSlides>
  <MMClips>2</MMClips>
  <ScaleCrop>false</ScaleCrop>
  <HeadingPairs>
    <vt:vector size="4" baseType="variant">
      <vt:variant>
        <vt:lpstr>佈景主題</vt:lpstr>
      </vt:variant>
      <vt:variant>
        <vt:i4>4</vt:i4>
      </vt:variant>
      <vt:variant>
        <vt:lpstr>投影片標題</vt:lpstr>
      </vt:variant>
      <vt:variant>
        <vt:i4>34</vt:i4>
      </vt:variant>
    </vt:vector>
  </HeadingPairs>
  <TitlesOfParts>
    <vt:vector size="38" baseType="lpstr">
      <vt:lpstr>Office 佈景主題</vt:lpstr>
      <vt:lpstr>2_Office 佈景主題</vt:lpstr>
      <vt:lpstr>3_Office 佈景主題</vt:lpstr>
      <vt:lpstr>4_Office 佈景主題</vt:lpstr>
      <vt:lpstr>大規模地震防災之 科技發展與前瞻</vt:lpstr>
      <vt:lpstr>一、大規模地震災害 二、地震防災科技發展現況 三、地震防災科技前瞻-挑戰         與因應</vt:lpstr>
      <vt:lpstr>一、大規模地震災害 二、地震防災科技發展現況 三、地震防災科技前瞻-挑戰         與因應</vt:lpstr>
      <vt:lpstr>投影片 4</vt:lpstr>
      <vt:lpstr>(一)近年來世界上的重大地震災害(2/2)</vt:lpstr>
      <vt:lpstr>(二) 台灣地震記錄(1/4)</vt:lpstr>
      <vt:lpstr>(二)台灣災害地震頻率與損失(2/4)</vt:lpstr>
      <vt:lpstr>(二)台灣災害地震頻率與損失(3/4)</vt:lpstr>
      <vt:lpstr>投影片 9</vt:lpstr>
      <vt:lpstr>一、大規模地震災害 二、地震防災科技發展現況 三、地震防災科技前瞻-挑戰         與因應</vt:lpstr>
      <vt:lpstr>(一)地震防災策略目標</vt:lpstr>
      <vt:lpstr>投影片 12</vt:lpstr>
      <vt:lpstr>投影片 13</vt:lpstr>
      <vt:lpstr>(四)地震預警系統(1/3)</vt:lpstr>
      <vt:lpstr>投影片 15</vt:lpstr>
      <vt:lpstr>(四)現地型地震預警系統(3/3)</vt:lpstr>
      <vt:lpstr>(五)台灣震災損失評估系統(TELES)(1/3)</vt:lpstr>
      <vt:lpstr>投影片 18</vt:lpstr>
      <vt:lpstr>投影片 19</vt:lpstr>
      <vt:lpstr>(六)耐震設計規範研究</vt:lpstr>
      <vt:lpstr>投影片 21</vt:lpstr>
      <vt:lpstr>投影片 22</vt:lpstr>
      <vt:lpstr>(八)建物耐震評估與補強技術研發</vt:lpstr>
      <vt:lpstr>投影片 24</vt:lpstr>
      <vt:lpstr>投影片 25</vt:lpstr>
      <vt:lpstr>(十一) 建築耐震新工法</vt:lpstr>
      <vt:lpstr>(十二)多功能滾動式隔震系統(1/2)</vt:lpstr>
      <vt:lpstr>(十二)多功能滾動式隔震系統(2/2)</vt:lpstr>
      <vt:lpstr>(十三)橋梁安全監測技術</vt:lpstr>
      <vt:lpstr>(十四) Taiwan New RC研發</vt:lpstr>
      <vt:lpstr>一、大規模地震災害 二、地震防災科技發展現況 三、地震防災科技前瞻-挑戰         與因應</vt:lpstr>
      <vt:lpstr>挑戰與因應(1/2)</vt:lpstr>
      <vt:lpstr>挑戰與因應(2/2)</vt:lpstr>
      <vt:lpstr>簡報完畢 敬請指教</vt:lpstr>
    </vt:vector>
  </TitlesOfParts>
  <Company>Test Computer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hhtsai</dc:creator>
  <cp:lastModifiedBy>mhli</cp:lastModifiedBy>
  <cp:revision>123</cp:revision>
  <dcterms:created xsi:type="dcterms:W3CDTF">2013-04-15T07:15:11Z</dcterms:created>
  <dcterms:modified xsi:type="dcterms:W3CDTF">2014-06-18T08:38:48Z</dcterms:modified>
</cp:coreProperties>
</file>