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361" r:id="rId2"/>
    <p:sldId id="385" r:id="rId3"/>
    <p:sldId id="376" r:id="rId4"/>
    <p:sldId id="359" r:id="rId5"/>
    <p:sldId id="380" r:id="rId6"/>
    <p:sldId id="323" r:id="rId7"/>
    <p:sldId id="382" r:id="rId8"/>
    <p:sldId id="324" r:id="rId9"/>
    <p:sldId id="381" r:id="rId10"/>
    <p:sldId id="362" r:id="rId11"/>
    <p:sldId id="383" r:id="rId12"/>
    <p:sldId id="363" r:id="rId13"/>
    <p:sldId id="364" r:id="rId14"/>
    <p:sldId id="378" r:id="rId15"/>
    <p:sldId id="354" r:id="rId16"/>
    <p:sldId id="366" r:id="rId17"/>
    <p:sldId id="367" r:id="rId18"/>
  </p:sldIdLst>
  <p:sldSz cx="12192000" cy="6858000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n-Chen Lo" initials="Jasmine" lastIdx="92" clrIdx="0"/>
  <p:cmAuthor id="7" name="gogolook_mac12" initials="g [4]" lastIdx="1" clrIdx="7">
    <p:extLst/>
  </p:cmAuthor>
  <p:cmAuthor id="1" name="Macintosh" initials="" lastIdx="0" clrIdx="1"/>
  <p:cmAuthor id="8" name="gogolook_mac12" initials="g [5]" lastIdx="1" clrIdx="8">
    <p:extLst/>
  </p:cmAuthor>
  <p:cmAuthor id="2" name="Leo YANG" initials="" lastIdx="6" clrIdx="2"/>
  <p:cmAuthor id="9" name="Microsoft Office 使用者" initials="Office" lastIdx="1" clrIdx="9">
    <p:extLst/>
  </p:cmAuthor>
  <p:cmAuthor id="3" name="naver naver" initials="" lastIdx="14" clrIdx="3"/>
  <p:cmAuthor id="10" name="Microsoft Office 使用者" initials="Office [2]" lastIdx="1" clrIdx="10">
    <p:extLst/>
  </p:cmAuthor>
  <p:cmAuthor id="4" name="gogolook_mac12" initials="g" lastIdx="3" clrIdx="4">
    <p:extLst/>
  </p:cmAuthor>
  <p:cmAuthor id="5" name="gogolook_mac12" initials="g [2]" lastIdx="1" clrIdx="5">
    <p:extLst/>
  </p:cmAuthor>
  <p:cmAuthor id="6" name="gogolook_mac12" initials="g [3]" lastIdx="1" clrIdx="6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9921"/>
    <a:srgbClr val="1CB00C"/>
    <a:srgbClr val="F7F7F7"/>
    <a:srgbClr val="313030"/>
    <a:srgbClr val="206BDA"/>
    <a:srgbClr val="313131"/>
    <a:srgbClr val="459841"/>
    <a:srgbClr val="111111"/>
    <a:srgbClr val="7D7D7D"/>
    <a:srgbClr val="1E1E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34" autoAdjust="0"/>
    <p:restoredTop sz="90619" autoAdjust="0"/>
  </p:normalViewPr>
  <p:slideViewPr>
    <p:cSldViewPr snapToGrid="0" snapToObjects="1">
      <p:cViewPr>
        <p:scale>
          <a:sx n="82" d="100"/>
          <a:sy n="82" d="100"/>
        </p:scale>
        <p:origin x="624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commentAuthors" Target="commentAuthors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"/>
                <a:ea typeface="儷黑 Pro"/>
              </a:defRPr>
            </a:lvl1pPr>
          </a:lstStyle>
          <a:p>
            <a:endParaRPr kumimoji="1"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elvetica"/>
                <a:ea typeface="儷黑 Pro"/>
              </a:defRPr>
            </a:lvl1pPr>
          </a:lstStyle>
          <a:p>
            <a:fld id="{7DB6F295-2EB7-9C49-A48A-F5E10C4CA814}" type="datetimeFigureOut">
              <a:rPr kumimoji="1" lang="zh-TW" altLang="en-US" smtClean="0"/>
              <a:pPr/>
              <a:t>2016/3/10</a:t>
            </a:fld>
            <a:endParaRPr kumimoji="1" lang="zh-TW" alt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 dirty="0" smtClean="0"/>
              <a:t>按一下以編輯母片文字樣式</a:t>
            </a:r>
          </a:p>
          <a:p>
            <a:pPr lvl="1"/>
            <a:r>
              <a:rPr kumimoji="1" lang="zh-TW" altLang="en-US" dirty="0" smtClean="0"/>
              <a:t>第二層</a:t>
            </a:r>
          </a:p>
          <a:p>
            <a:pPr lvl="2"/>
            <a:r>
              <a:rPr kumimoji="1" lang="zh-TW" altLang="en-US" dirty="0" smtClean="0"/>
              <a:t>第三層</a:t>
            </a:r>
          </a:p>
          <a:p>
            <a:pPr lvl="3"/>
            <a:r>
              <a:rPr kumimoji="1" lang="zh-TW" altLang="en-US" dirty="0" smtClean="0"/>
              <a:t>第四層</a:t>
            </a:r>
          </a:p>
          <a:p>
            <a:pPr lvl="4"/>
            <a:r>
              <a:rPr kumimoji="1" lang="zh-TW" altLang="en-US" dirty="0" smtClean="0"/>
              <a:t>第五層</a:t>
            </a:r>
            <a:endParaRPr kumimoji="1"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"/>
                <a:ea typeface="儷黑 Pro"/>
              </a:defRPr>
            </a:lvl1pPr>
          </a:lstStyle>
          <a:p>
            <a:endParaRPr kumimoji="1"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elvetica"/>
                <a:ea typeface="儷黑 Pro"/>
              </a:defRPr>
            </a:lvl1pPr>
          </a:lstStyle>
          <a:p>
            <a:fld id="{84CA2FBA-86F3-8C4F-93D1-951559BE346A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42168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Helvetica"/>
        <a:ea typeface="儷黑 Pro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Helvetica"/>
        <a:ea typeface="儷黑 Pro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Helvetica"/>
        <a:ea typeface="儷黑 Pro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Helvetica"/>
        <a:ea typeface="儷黑 Pro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Helvetica"/>
        <a:ea typeface="儷黑 Pro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A2FBA-86F3-8C4F-93D1-951559BE346A}" type="slidenum">
              <a:rPr kumimoji="1" lang="zh-TW" altLang="en-US" smtClean="0"/>
              <a:pPr/>
              <a:t>8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084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A2FBA-86F3-8C4F-93D1-951559BE346A}" type="slidenum">
              <a:rPr kumimoji="1" lang="zh-TW" altLang="en-US" smtClean="0"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22610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r>
              <a:rPr kumimoji="1" lang="zh-TW" altLang="en-US" dirty="0" smtClean="0"/>
              <a:t>按一下以編輯母片標題樣式</a:t>
            </a:r>
            <a:endParaRPr kumimoji="1" lang="zh-TW" altLang="en-US" dirty="0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/>
                <a:ea typeface="儷黑 Pro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 dirty="0" smtClean="0"/>
              <a:t>按一下以編輯母片子標題樣式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fld id="{A93009C2-2720-EC4C-8036-4A9F2FFA6376}" type="datetimeFigureOut">
              <a:rPr kumimoji="1" lang="zh-TW" altLang="en-US" smtClean="0"/>
              <a:pPr/>
              <a:t>2016/3/10</a:t>
            </a:fld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endParaRPr kumimoji="1"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fld id="{CDD86DED-41B3-1C4F-BFF2-E9C07BC2A3F9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45101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r>
              <a:rPr kumimoji="1" lang="zh-TW" altLang="en-US" dirty="0" smtClean="0"/>
              <a:t>按一下以編輯母片標題樣式</a:t>
            </a:r>
            <a:endParaRPr kumimoji="1" lang="zh-TW" alt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Helvetica"/>
                <a:ea typeface="儷黑 Pro"/>
              </a:defRPr>
            </a:lvl1pPr>
            <a:lvl2pPr>
              <a:defRPr>
                <a:latin typeface="Helvetica"/>
                <a:ea typeface="儷黑 Pro"/>
              </a:defRPr>
            </a:lvl2pPr>
            <a:lvl3pPr>
              <a:defRPr>
                <a:latin typeface="Helvetica"/>
                <a:ea typeface="儷黑 Pro"/>
              </a:defRPr>
            </a:lvl3pPr>
            <a:lvl4pPr>
              <a:defRPr>
                <a:latin typeface="Helvetica"/>
                <a:ea typeface="儷黑 Pro"/>
              </a:defRPr>
            </a:lvl4pPr>
            <a:lvl5pPr>
              <a:defRPr>
                <a:latin typeface="Helvetica"/>
                <a:ea typeface="儷黑 Pro"/>
              </a:defRPr>
            </a:lvl5pPr>
          </a:lstStyle>
          <a:p>
            <a:pPr lvl="0"/>
            <a:r>
              <a:rPr kumimoji="1" lang="zh-TW" altLang="en-US" dirty="0" smtClean="0"/>
              <a:t>按一下以編輯母片文字樣式</a:t>
            </a:r>
          </a:p>
          <a:p>
            <a:pPr lvl="1"/>
            <a:r>
              <a:rPr kumimoji="1" lang="zh-TW" altLang="en-US" dirty="0" smtClean="0"/>
              <a:t>第二層</a:t>
            </a:r>
          </a:p>
          <a:p>
            <a:pPr lvl="2"/>
            <a:r>
              <a:rPr kumimoji="1" lang="zh-TW" altLang="en-US" dirty="0" smtClean="0"/>
              <a:t>第三層</a:t>
            </a:r>
          </a:p>
          <a:p>
            <a:pPr lvl="3"/>
            <a:r>
              <a:rPr kumimoji="1" lang="zh-TW" altLang="en-US" dirty="0" smtClean="0"/>
              <a:t>第四層</a:t>
            </a:r>
          </a:p>
          <a:p>
            <a:pPr lvl="4"/>
            <a:r>
              <a:rPr kumimoji="1" lang="zh-TW" altLang="en-US" dirty="0" smtClean="0"/>
              <a:t>第五層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fld id="{A93009C2-2720-EC4C-8036-4A9F2FFA6376}" type="datetimeFigureOut">
              <a:rPr kumimoji="1" lang="zh-TW" altLang="en-US" smtClean="0"/>
              <a:pPr/>
              <a:t>2016/3/10</a:t>
            </a:fld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endParaRPr kumimoji="1"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fld id="{CDD86DED-41B3-1C4F-BFF2-E9C07BC2A3F9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0288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Helvetica"/>
                <a:ea typeface="儷黑 Pro"/>
              </a:defRPr>
            </a:lvl1pPr>
          </a:lstStyle>
          <a:p>
            <a:r>
              <a:rPr kumimoji="1" lang="zh-TW" altLang="en-US" dirty="0" smtClean="0"/>
              <a:t>按一下以編輯母片標題樣式</a:t>
            </a:r>
            <a:endParaRPr kumimoji="1" lang="zh-TW" alt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Helvetica"/>
                <a:ea typeface="儷黑 Pro"/>
              </a:defRPr>
            </a:lvl1pPr>
            <a:lvl2pPr>
              <a:defRPr>
                <a:latin typeface="Helvetica"/>
                <a:ea typeface="儷黑 Pro"/>
              </a:defRPr>
            </a:lvl2pPr>
            <a:lvl3pPr>
              <a:defRPr>
                <a:latin typeface="Helvetica"/>
                <a:ea typeface="儷黑 Pro"/>
              </a:defRPr>
            </a:lvl3pPr>
            <a:lvl4pPr>
              <a:defRPr>
                <a:latin typeface="Helvetica"/>
                <a:ea typeface="儷黑 Pro"/>
              </a:defRPr>
            </a:lvl4pPr>
            <a:lvl5pPr>
              <a:defRPr>
                <a:latin typeface="Helvetica"/>
                <a:ea typeface="儷黑 Pro"/>
              </a:defRPr>
            </a:lvl5pPr>
          </a:lstStyle>
          <a:p>
            <a:pPr lvl="0"/>
            <a:r>
              <a:rPr kumimoji="1" lang="zh-TW" altLang="en-US" dirty="0" smtClean="0"/>
              <a:t>按一下以編輯母片文字樣式</a:t>
            </a:r>
          </a:p>
          <a:p>
            <a:pPr lvl="1"/>
            <a:r>
              <a:rPr kumimoji="1" lang="zh-TW" altLang="en-US" dirty="0" smtClean="0"/>
              <a:t>第二層</a:t>
            </a:r>
          </a:p>
          <a:p>
            <a:pPr lvl="2"/>
            <a:r>
              <a:rPr kumimoji="1" lang="zh-TW" altLang="en-US" dirty="0" smtClean="0"/>
              <a:t>第三層</a:t>
            </a:r>
          </a:p>
          <a:p>
            <a:pPr lvl="3"/>
            <a:r>
              <a:rPr kumimoji="1" lang="zh-TW" altLang="en-US" dirty="0" smtClean="0"/>
              <a:t>第四層</a:t>
            </a:r>
          </a:p>
          <a:p>
            <a:pPr lvl="4"/>
            <a:r>
              <a:rPr kumimoji="1" lang="zh-TW" altLang="en-US" dirty="0" smtClean="0"/>
              <a:t>第五層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fld id="{A93009C2-2720-EC4C-8036-4A9F2FFA6376}" type="datetimeFigureOut">
              <a:rPr kumimoji="1" lang="zh-TW" altLang="en-US" smtClean="0"/>
              <a:pPr/>
              <a:t>2016/3/10</a:t>
            </a:fld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endParaRPr kumimoji="1"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fld id="{CDD86DED-41B3-1C4F-BFF2-E9C07BC2A3F9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94988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r>
              <a:rPr kumimoji="1" lang="zh-TW" altLang="en-US" dirty="0" smtClean="0"/>
              <a:t>按一下以編輯母片標題樣式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  <a:lvl2pPr>
              <a:defRPr>
                <a:latin typeface="Helvetica"/>
                <a:ea typeface="儷黑 Pro"/>
              </a:defRPr>
            </a:lvl2pPr>
            <a:lvl3pPr>
              <a:defRPr>
                <a:latin typeface="Helvetica"/>
                <a:ea typeface="儷黑 Pro"/>
              </a:defRPr>
            </a:lvl3pPr>
            <a:lvl4pPr>
              <a:defRPr>
                <a:latin typeface="Helvetica"/>
                <a:ea typeface="儷黑 Pro"/>
              </a:defRPr>
            </a:lvl4pPr>
            <a:lvl5pPr>
              <a:defRPr>
                <a:latin typeface="Helvetica"/>
                <a:ea typeface="儷黑 Pro"/>
              </a:defRPr>
            </a:lvl5pPr>
          </a:lstStyle>
          <a:p>
            <a:pPr lvl="0"/>
            <a:r>
              <a:rPr kumimoji="1" lang="zh-TW" altLang="en-US" dirty="0" smtClean="0"/>
              <a:t>按一下以編輯母片文字樣式</a:t>
            </a:r>
          </a:p>
          <a:p>
            <a:pPr lvl="1"/>
            <a:r>
              <a:rPr kumimoji="1" lang="zh-TW" altLang="en-US" dirty="0" smtClean="0"/>
              <a:t>第二層</a:t>
            </a:r>
          </a:p>
          <a:p>
            <a:pPr lvl="2"/>
            <a:r>
              <a:rPr kumimoji="1" lang="zh-TW" altLang="en-US" dirty="0" smtClean="0"/>
              <a:t>第三層</a:t>
            </a:r>
          </a:p>
          <a:p>
            <a:pPr lvl="3"/>
            <a:r>
              <a:rPr kumimoji="1" lang="zh-TW" altLang="en-US" dirty="0" smtClean="0"/>
              <a:t>第四層</a:t>
            </a:r>
          </a:p>
          <a:p>
            <a:pPr lvl="4"/>
            <a:r>
              <a:rPr kumimoji="1" lang="zh-TW" altLang="en-US" dirty="0" smtClean="0"/>
              <a:t>第五層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fld id="{A93009C2-2720-EC4C-8036-4A9F2FFA6376}" type="datetimeFigureOut">
              <a:rPr kumimoji="1" lang="zh-TW" altLang="en-US" smtClean="0"/>
              <a:pPr/>
              <a:t>2016/3/10</a:t>
            </a:fld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endParaRPr kumimoji="1"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fld id="{CDD86DED-41B3-1C4F-BFF2-E9C07BC2A3F9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93037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Helvetica"/>
                <a:ea typeface="儷黑 Pro"/>
              </a:defRPr>
            </a:lvl1pPr>
          </a:lstStyle>
          <a:p>
            <a:r>
              <a:rPr kumimoji="1" lang="zh-TW" altLang="en-US" dirty="0" smtClean="0"/>
              <a:t>按一下以編輯母片標題樣式</a:t>
            </a:r>
            <a:endParaRPr kumimoji="1"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Helvetica"/>
                <a:ea typeface="儷黑 Pro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 dirty="0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fld id="{A93009C2-2720-EC4C-8036-4A9F2FFA6376}" type="datetimeFigureOut">
              <a:rPr kumimoji="1" lang="zh-TW" altLang="en-US" smtClean="0"/>
              <a:pPr/>
              <a:t>2016/3/10</a:t>
            </a:fld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endParaRPr kumimoji="1"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fld id="{CDD86DED-41B3-1C4F-BFF2-E9C07BC2A3F9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2651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r>
              <a:rPr kumimoji="1" lang="zh-TW" altLang="en-US" dirty="0" smtClean="0"/>
              <a:t>按一下以編輯母片標題樣式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Helvetica"/>
                <a:ea typeface="儷黑 Pro"/>
              </a:defRPr>
            </a:lvl1pPr>
            <a:lvl2pPr>
              <a:defRPr sz="2400">
                <a:latin typeface="Helvetica"/>
                <a:ea typeface="儷黑 Pro"/>
              </a:defRPr>
            </a:lvl2pPr>
            <a:lvl3pPr>
              <a:defRPr sz="2000">
                <a:latin typeface="Helvetica"/>
                <a:ea typeface="儷黑 Pro"/>
              </a:defRPr>
            </a:lvl3pPr>
            <a:lvl4pPr>
              <a:defRPr sz="1800">
                <a:latin typeface="Helvetica"/>
                <a:ea typeface="儷黑 Pro"/>
              </a:defRPr>
            </a:lvl4pPr>
            <a:lvl5pPr>
              <a:defRPr sz="1800">
                <a:latin typeface="Helvetica"/>
                <a:ea typeface="儷黑 Pro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dirty="0" smtClean="0"/>
              <a:t>按一下以編輯母片文字樣式</a:t>
            </a:r>
          </a:p>
          <a:p>
            <a:pPr lvl="1"/>
            <a:r>
              <a:rPr kumimoji="1" lang="zh-TW" altLang="en-US" dirty="0" smtClean="0"/>
              <a:t>第二層</a:t>
            </a:r>
          </a:p>
          <a:p>
            <a:pPr lvl="2"/>
            <a:r>
              <a:rPr kumimoji="1" lang="zh-TW" altLang="en-US" dirty="0" smtClean="0"/>
              <a:t>第三層</a:t>
            </a:r>
          </a:p>
          <a:p>
            <a:pPr lvl="3"/>
            <a:r>
              <a:rPr kumimoji="1" lang="zh-TW" altLang="en-US" dirty="0" smtClean="0"/>
              <a:t>第四層</a:t>
            </a:r>
          </a:p>
          <a:p>
            <a:pPr lvl="4"/>
            <a:r>
              <a:rPr kumimoji="1" lang="zh-TW" altLang="en-US" dirty="0" smtClean="0"/>
              <a:t>第五層</a:t>
            </a:r>
            <a:endParaRPr kumimoji="1"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Helvetica"/>
                <a:ea typeface="儷黑 Pro"/>
              </a:defRPr>
            </a:lvl1pPr>
            <a:lvl2pPr>
              <a:defRPr sz="2400">
                <a:latin typeface="Helvetica"/>
                <a:ea typeface="儷黑 Pro"/>
              </a:defRPr>
            </a:lvl2pPr>
            <a:lvl3pPr>
              <a:defRPr sz="2000">
                <a:latin typeface="Helvetica"/>
                <a:ea typeface="儷黑 Pro"/>
              </a:defRPr>
            </a:lvl3pPr>
            <a:lvl4pPr>
              <a:defRPr sz="1800">
                <a:latin typeface="Helvetica"/>
                <a:ea typeface="儷黑 Pro"/>
              </a:defRPr>
            </a:lvl4pPr>
            <a:lvl5pPr>
              <a:defRPr sz="1800">
                <a:latin typeface="Helvetica"/>
                <a:ea typeface="儷黑 Pro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dirty="0" smtClean="0"/>
              <a:t>按一下以編輯母片文字樣式</a:t>
            </a:r>
          </a:p>
          <a:p>
            <a:pPr lvl="1"/>
            <a:r>
              <a:rPr kumimoji="1" lang="zh-TW" altLang="en-US" dirty="0" smtClean="0"/>
              <a:t>第二層</a:t>
            </a:r>
          </a:p>
          <a:p>
            <a:pPr lvl="2"/>
            <a:r>
              <a:rPr kumimoji="1" lang="zh-TW" altLang="en-US" dirty="0" smtClean="0"/>
              <a:t>第三層</a:t>
            </a:r>
          </a:p>
          <a:p>
            <a:pPr lvl="3"/>
            <a:r>
              <a:rPr kumimoji="1" lang="zh-TW" altLang="en-US" dirty="0" smtClean="0"/>
              <a:t>第四層</a:t>
            </a:r>
          </a:p>
          <a:p>
            <a:pPr lvl="4"/>
            <a:r>
              <a:rPr kumimoji="1" lang="zh-TW" altLang="en-US" dirty="0" smtClean="0"/>
              <a:t>第五層</a:t>
            </a:r>
            <a:endParaRPr kumimoji="1" lang="zh-TW" alt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fld id="{A93009C2-2720-EC4C-8036-4A9F2FFA6376}" type="datetimeFigureOut">
              <a:rPr kumimoji="1" lang="zh-TW" altLang="en-US" smtClean="0"/>
              <a:pPr/>
              <a:t>2016/3/10</a:t>
            </a:fld>
            <a:endParaRPr kumimoji="1"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endParaRPr kumimoji="1"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fld id="{CDD86DED-41B3-1C4F-BFF2-E9C07BC2A3F9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22632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r>
              <a:rPr kumimoji="1" lang="zh-TW" altLang="en-US" dirty="0" smtClean="0"/>
              <a:t>按一下以編輯母片標題樣式</a:t>
            </a:r>
            <a:endParaRPr kumimoji="1"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Helvetica"/>
                <a:ea typeface="儷黑 Pro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dirty="0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"/>
                <a:ea typeface="儷黑 Pro"/>
              </a:defRPr>
            </a:lvl1pPr>
            <a:lvl2pPr>
              <a:defRPr sz="2000">
                <a:latin typeface="Helvetica"/>
                <a:ea typeface="儷黑 Pro"/>
              </a:defRPr>
            </a:lvl2pPr>
            <a:lvl3pPr>
              <a:defRPr sz="1800">
                <a:latin typeface="Helvetica"/>
                <a:ea typeface="儷黑 Pro"/>
              </a:defRPr>
            </a:lvl3pPr>
            <a:lvl4pPr>
              <a:defRPr sz="1600">
                <a:latin typeface="Helvetica"/>
                <a:ea typeface="儷黑 Pro"/>
              </a:defRPr>
            </a:lvl4pPr>
            <a:lvl5pPr>
              <a:defRPr sz="1600">
                <a:latin typeface="Helvetica"/>
                <a:ea typeface="儷黑 Pro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dirty="0" smtClean="0"/>
              <a:t>按一下以編輯母片文字樣式</a:t>
            </a:r>
          </a:p>
          <a:p>
            <a:pPr lvl="1"/>
            <a:r>
              <a:rPr kumimoji="1" lang="zh-TW" altLang="en-US" dirty="0" smtClean="0"/>
              <a:t>第二層</a:t>
            </a:r>
          </a:p>
          <a:p>
            <a:pPr lvl="2"/>
            <a:r>
              <a:rPr kumimoji="1" lang="zh-TW" altLang="en-US" dirty="0" smtClean="0"/>
              <a:t>第三層</a:t>
            </a:r>
          </a:p>
          <a:p>
            <a:pPr lvl="3"/>
            <a:r>
              <a:rPr kumimoji="1" lang="zh-TW" altLang="en-US" dirty="0" smtClean="0"/>
              <a:t>第四層</a:t>
            </a:r>
          </a:p>
          <a:p>
            <a:pPr lvl="4"/>
            <a:r>
              <a:rPr kumimoji="1" lang="zh-TW" altLang="en-US" dirty="0" smtClean="0"/>
              <a:t>第五層</a:t>
            </a:r>
            <a:endParaRPr kumimoji="1"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Helvetica"/>
                <a:ea typeface="儷黑 Pro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dirty="0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"/>
                <a:ea typeface="儷黑 Pro"/>
              </a:defRPr>
            </a:lvl1pPr>
            <a:lvl2pPr>
              <a:defRPr sz="2000">
                <a:latin typeface="Helvetica"/>
                <a:ea typeface="儷黑 Pro"/>
              </a:defRPr>
            </a:lvl2pPr>
            <a:lvl3pPr>
              <a:defRPr sz="1800">
                <a:latin typeface="Helvetica"/>
                <a:ea typeface="儷黑 Pro"/>
              </a:defRPr>
            </a:lvl3pPr>
            <a:lvl4pPr>
              <a:defRPr sz="1600">
                <a:latin typeface="Helvetica"/>
                <a:ea typeface="儷黑 Pro"/>
              </a:defRPr>
            </a:lvl4pPr>
            <a:lvl5pPr>
              <a:defRPr sz="1600">
                <a:latin typeface="Helvetica"/>
                <a:ea typeface="儷黑 Pro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dirty="0" smtClean="0"/>
              <a:t>按一下以編輯母片文字樣式</a:t>
            </a:r>
          </a:p>
          <a:p>
            <a:pPr lvl="1"/>
            <a:r>
              <a:rPr kumimoji="1" lang="zh-TW" altLang="en-US" dirty="0" smtClean="0"/>
              <a:t>第二層</a:t>
            </a:r>
          </a:p>
          <a:p>
            <a:pPr lvl="2"/>
            <a:r>
              <a:rPr kumimoji="1" lang="zh-TW" altLang="en-US" dirty="0" smtClean="0"/>
              <a:t>第三層</a:t>
            </a:r>
          </a:p>
          <a:p>
            <a:pPr lvl="3"/>
            <a:r>
              <a:rPr kumimoji="1" lang="zh-TW" altLang="en-US" dirty="0" smtClean="0"/>
              <a:t>第四層</a:t>
            </a:r>
          </a:p>
          <a:p>
            <a:pPr lvl="4"/>
            <a:r>
              <a:rPr kumimoji="1" lang="zh-TW" altLang="en-US" dirty="0" smtClean="0"/>
              <a:t>第五層</a:t>
            </a:r>
            <a:endParaRPr kumimoji="1" lang="zh-TW" alt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fld id="{A93009C2-2720-EC4C-8036-4A9F2FFA6376}" type="datetimeFigureOut">
              <a:rPr kumimoji="1" lang="zh-TW" altLang="en-US" smtClean="0"/>
              <a:pPr/>
              <a:t>2016/3/10</a:t>
            </a:fld>
            <a:endParaRPr kumimoji="1" lang="zh-TW" alt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endParaRPr kumimoji="1" lang="zh-TW" alt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fld id="{CDD86DED-41B3-1C4F-BFF2-E9C07BC2A3F9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54645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r>
              <a:rPr kumimoji="1" lang="zh-TW" altLang="en-US" dirty="0" smtClean="0"/>
              <a:t>按一下以編輯母片標題樣式</a:t>
            </a:r>
            <a:endParaRPr kumimoji="1"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fld id="{A93009C2-2720-EC4C-8036-4A9F2FFA6376}" type="datetimeFigureOut">
              <a:rPr kumimoji="1" lang="zh-TW" altLang="en-US" smtClean="0"/>
              <a:pPr/>
              <a:t>2016/3/10</a:t>
            </a:fld>
            <a:endParaRPr kumimoji="1"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endParaRPr kumimoji="1"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fld id="{CDD86DED-41B3-1C4F-BFF2-E9C07BC2A3F9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95470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fld id="{A93009C2-2720-EC4C-8036-4A9F2FFA6376}" type="datetimeFigureOut">
              <a:rPr kumimoji="1" lang="zh-TW" altLang="en-US" smtClean="0"/>
              <a:pPr/>
              <a:t>2016/3/10</a:t>
            </a:fld>
            <a:endParaRPr kumimoji="1" lang="zh-TW" alt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fld id="{CDD86DED-41B3-1C4F-BFF2-E9C07BC2A3F9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41869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Helvetica"/>
                <a:ea typeface="儷黑 Pro"/>
              </a:defRPr>
            </a:lvl1pPr>
          </a:lstStyle>
          <a:p>
            <a:r>
              <a:rPr kumimoji="1" lang="zh-TW" altLang="en-US" dirty="0" smtClean="0"/>
              <a:t>按一下以編輯母片標題樣式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Helvetica"/>
                <a:ea typeface="儷黑 Pro"/>
              </a:defRPr>
            </a:lvl1pPr>
            <a:lvl2pPr>
              <a:defRPr sz="2800">
                <a:latin typeface="Helvetica"/>
                <a:ea typeface="儷黑 Pro"/>
              </a:defRPr>
            </a:lvl2pPr>
            <a:lvl3pPr>
              <a:defRPr sz="2400">
                <a:latin typeface="Helvetica"/>
                <a:ea typeface="儷黑 Pro"/>
              </a:defRPr>
            </a:lvl3pPr>
            <a:lvl4pPr>
              <a:defRPr sz="2000">
                <a:latin typeface="Helvetica"/>
                <a:ea typeface="儷黑 Pro"/>
              </a:defRPr>
            </a:lvl4pPr>
            <a:lvl5pPr>
              <a:defRPr sz="2000">
                <a:latin typeface="Helvetica"/>
                <a:ea typeface="儷黑 Pro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 dirty="0" smtClean="0"/>
              <a:t>按一下以編輯母片文字樣式</a:t>
            </a:r>
          </a:p>
          <a:p>
            <a:pPr lvl="1"/>
            <a:r>
              <a:rPr kumimoji="1" lang="zh-TW" altLang="en-US" dirty="0" smtClean="0"/>
              <a:t>第二層</a:t>
            </a:r>
          </a:p>
          <a:p>
            <a:pPr lvl="2"/>
            <a:r>
              <a:rPr kumimoji="1" lang="zh-TW" altLang="en-US" dirty="0" smtClean="0"/>
              <a:t>第三層</a:t>
            </a:r>
          </a:p>
          <a:p>
            <a:pPr lvl="3"/>
            <a:r>
              <a:rPr kumimoji="1" lang="zh-TW" altLang="en-US" dirty="0" smtClean="0"/>
              <a:t>第四層</a:t>
            </a:r>
          </a:p>
          <a:p>
            <a:pPr lvl="4"/>
            <a:r>
              <a:rPr kumimoji="1" lang="zh-TW" altLang="en-US" dirty="0" smtClean="0"/>
              <a:t>第五層</a:t>
            </a:r>
            <a:endParaRPr kumimoji="1"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Helvetica"/>
                <a:ea typeface="儷黑 Pro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dirty="0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fld id="{A93009C2-2720-EC4C-8036-4A9F2FFA6376}" type="datetimeFigureOut">
              <a:rPr kumimoji="1" lang="zh-TW" altLang="en-US" smtClean="0"/>
              <a:pPr/>
              <a:t>2016/3/10</a:t>
            </a:fld>
            <a:endParaRPr kumimoji="1"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endParaRPr kumimoji="1"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fld id="{CDD86DED-41B3-1C4F-BFF2-E9C07BC2A3F9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77218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Helvetica"/>
                <a:ea typeface="儷黑 Pro"/>
              </a:defRPr>
            </a:lvl1pPr>
          </a:lstStyle>
          <a:p>
            <a:r>
              <a:rPr kumimoji="1" lang="zh-TW" altLang="en-US" dirty="0" smtClean="0"/>
              <a:t>按一下以編輯母片標題樣式</a:t>
            </a:r>
            <a:endParaRPr kumimoji="1" lang="zh-TW" alt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Helvetica"/>
                <a:ea typeface="儷黑 Pro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zh-TW" altLang="en-US" dirty="0" smtClean="0"/>
              <a:t>將圖片拖曳至版面配置區或按一下圖示以新增</a:t>
            </a:r>
            <a:endParaRPr kumimoji="1"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Helvetica"/>
                <a:ea typeface="儷黑 Pro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dirty="0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fld id="{A93009C2-2720-EC4C-8036-4A9F2FFA6376}" type="datetimeFigureOut">
              <a:rPr kumimoji="1" lang="zh-TW" altLang="en-US" smtClean="0"/>
              <a:pPr/>
              <a:t>2016/3/10</a:t>
            </a:fld>
            <a:endParaRPr kumimoji="1"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endParaRPr kumimoji="1"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儷黑 Pro"/>
              </a:defRPr>
            </a:lvl1pPr>
          </a:lstStyle>
          <a:p>
            <a:fld id="{CDD86DED-41B3-1C4F-BFF2-E9C07BC2A3F9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207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4"/>
          <p:cNvCxnSpPr/>
          <p:nvPr/>
        </p:nvCxnSpPr>
        <p:spPr>
          <a:xfrm>
            <a:off x="609600" y="819730"/>
            <a:ext cx="10972800" cy="0"/>
          </a:xfrm>
          <a:prstGeom prst="line">
            <a:avLst/>
          </a:prstGeom>
          <a:ln>
            <a:solidFill>
              <a:srgbClr val="17B12A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241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tiff"/><Relationship Id="rId3" Type="http://schemas.openxmlformats.org/officeDocument/2006/relationships/image" Target="../media/image4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tiff"/><Relationship Id="rId6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tiff"/><Relationship Id="rId12" Type="http://schemas.openxmlformats.org/officeDocument/2006/relationships/image" Target="../media/image24.tiff"/><Relationship Id="rId13" Type="http://schemas.openxmlformats.org/officeDocument/2006/relationships/image" Target="../media/image25.tiff"/><Relationship Id="rId14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tiff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png"/><Relationship Id="rId7" Type="http://schemas.openxmlformats.org/officeDocument/2006/relationships/image" Target="../media/image19.tiff"/><Relationship Id="rId8" Type="http://schemas.openxmlformats.org/officeDocument/2006/relationships/image" Target="../media/image20.tiff"/><Relationship Id="rId9" Type="http://schemas.openxmlformats.org/officeDocument/2006/relationships/image" Target="../media/image21.tiff"/><Relationship Id="rId10" Type="http://schemas.openxmlformats.org/officeDocument/2006/relationships/image" Target="../media/image2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圖片 4" descr="whoscal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033" y="1329033"/>
            <a:ext cx="4199934" cy="419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262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84629" y="19208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1400" b="1" dirty="0">
                <a:solidFill>
                  <a:srgbClr val="15A527"/>
                </a:solidFill>
                <a:latin typeface="Heiti TC Light" charset="-120"/>
                <a:ea typeface="Heiti TC Light" charset="-120"/>
                <a:cs typeface="Heiti TC Light" charset="-120"/>
              </a:rPr>
              <a:t>號碼辨識</a:t>
            </a:r>
            <a:endParaRPr lang="en-US" sz="1400" b="1" dirty="0">
              <a:solidFill>
                <a:srgbClr val="15A527"/>
              </a:solidFill>
              <a:latin typeface="Heiti TC Light" charset="-120"/>
              <a:ea typeface="Heiti TC Light" charset="-120"/>
              <a:cs typeface="Heiti TC Light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1286358" y="1350865"/>
            <a:ext cx="9596524" cy="4203945"/>
            <a:chOff x="1233361" y="1350865"/>
            <a:chExt cx="9596524" cy="4203945"/>
          </a:xfrm>
        </p:grpSpPr>
        <p:grpSp>
          <p:nvGrpSpPr>
            <p:cNvPr id="10" name="群組 9"/>
            <p:cNvGrpSpPr/>
            <p:nvPr/>
          </p:nvGrpSpPr>
          <p:grpSpPr>
            <a:xfrm>
              <a:off x="1233361" y="1444848"/>
              <a:ext cx="2967943" cy="4109962"/>
              <a:chOff x="1233361" y="1444848"/>
              <a:chExt cx="2967943" cy="4109962"/>
            </a:xfrm>
          </p:grpSpPr>
          <p:sp>
            <p:nvSpPr>
              <p:cNvPr id="4" name="文字方塊 3"/>
              <p:cNvSpPr txBox="1"/>
              <p:nvPr/>
            </p:nvSpPr>
            <p:spPr>
              <a:xfrm>
                <a:off x="1233361" y="4631480"/>
                <a:ext cx="296794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b="1" dirty="0" smtClean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每</a:t>
                </a:r>
                <a:r>
                  <a:rPr lang="en-US" altLang="zh-TW" b="1" dirty="0" smtClean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5</a:t>
                </a:r>
                <a:r>
                  <a:rPr lang="zh-TW" altLang="en-US" b="1" dirty="0" smtClean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通陌生來電</a:t>
                </a:r>
                <a:endParaRPr lang="en-US" altLang="zh-TW" b="1" dirty="0">
                  <a:solidFill>
                    <a:srgbClr val="15A527"/>
                  </a:solidFill>
                  <a:latin typeface="儷黑 Pro"/>
                  <a:ea typeface="儷黑 Pro"/>
                  <a:cs typeface="儷黑 Pro"/>
                </a:endParaRPr>
              </a:p>
              <a:p>
                <a:pPr algn="ctr"/>
                <a:r>
                  <a:rPr lang="zh-TW" altLang="en-US" b="1" dirty="0" smtClean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有</a:t>
                </a:r>
                <a:r>
                  <a:rPr lang="en-US" altLang="zh-TW" b="1" dirty="0" smtClean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3</a:t>
                </a:r>
                <a:r>
                  <a:rPr lang="zh-TW" altLang="en-US" b="1" dirty="0" smtClean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通電話號碼資訊</a:t>
                </a:r>
              </a:p>
              <a:p>
                <a:pPr algn="ctr"/>
                <a:r>
                  <a:rPr lang="zh-TW" altLang="en-US" b="1" dirty="0" smtClean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收錄在</a:t>
                </a:r>
                <a:r>
                  <a:rPr lang="en-US" altLang="zh-TW" b="1" dirty="0" smtClean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 </a:t>
                </a:r>
                <a:r>
                  <a:rPr lang="en-US" altLang="zh-TW" b="1" dirty="0" err="1" smtClean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Whoscall</a:t>
                </a:r>
                <a:r>
                  <a:rPr lang="en-US" altLang="zh-TW" b="1" dirty="0" smtClean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 </a:t>
                </a:r>
                <a:r>
                  <a:rPr lang="zh-TW" altLang="en-US" b="1" dirty="0" smtClean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資料庫中</a:t>
                </a:r>
                <a:endParaRPr lang="zh-TW" altLang="zh-TW" b="1" dirty="0">
                  <a:solidFill>
                    <a:srgbClr val="15A527"/>
                  </a:solidFill>
                  <a:latin typeface="儷黑 Pro"/>
                  <a:ea typeface="儷黑 Pro"/>
                  <a:cs typeface="儷黑 Pro"/>
                </a:endParaRPr>
              </a:p>
            </p:txBody>
          </p:sp>
          <p:pic>
            <p:nvPicPr>
              <p:cNvPr id="5" name="圖片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91038" y="1444848"/>
                <a:ext cx="2797861" cy="2742246"/>
              </a:xfrm>
              <a:prstGeom prst="rect">
                <a:avLst/>
              </a:prstGeom>
            </p:spPr>
          </p:pic>
        </p:grpSp>
        <p:grpSp>
          <p:nvGrpSpPr>
            <p:cNvPr id="9" name="群組 8"/>
            <p:cNvGrpSpPr/>
            <p:nvPr/>
          </p:nvGrpSpPr>
          <p:grpSpPr>
            <a:xfrm>
              <a:off x="4473847" y="1350865"/>
              <a:ext cx="3003003" cy="4203944"/>
              <a:chOff x="4453243" y="1350865"/>
              <a:chExt cx="3003003" cy="4203944"/>
            </a:xfrm>
          </p:grpSpPr>
          <p:sp>
            <p:nvSpPr>
              <p:cNvPr id="6" name="文字方塊 5"/>
              <p:cNvSpPr txBox="1"/>
              <p:nvPr/>
            </p:nvSpPr>
            <p:spPr>
              <a:xfrm>
                <a:off x="4453243" y="4631480"/>
                <a:ext cx="3003003" cy="923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b="1" dirty="0" smtClean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每個月</a:t>
                </a:r>
                <a:r>
                  <a:rPr lang="en-US" altLang="zh-TW" b="1" dirty="0" smtClean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 </a:t>
                </a:r>
                <a:r>
                  <a:rPr lang="en-US" altLang="zh-TW" b="1" dirty="0" err="1" smtClean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Whoscall</a:t>
                </a:r>
                <a:endParaRPr lang="zh-TW" altLang="en-US" b="1" dirty="0">
                  <a:solidFill>
                    <a:srgbClr val="15A527"/>
                  </a:solidFill>
                  <a:latin typeface="儷黑 Pro"/>
                  <a:ea typeface="儷黑 Pro"/>
                  <a:cs typeface="儷黑 Pro"/>
                </a:endParaRPr>
              </a:p>
              <a:p>
                <a:pPr algn="ctr"/>
                <a:r>
                  <a:rPr lang="zh-TW" altLang="en-US" b="1" dirty="0" smtClean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為使用</a:t>
                </a:r>
                <a:r>
                  <a:rPr lang="zh-TW" altLang="en-US" b="1" dirty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者辨識超過</a:t>
                </a:r>
                <a:endParaRPr lang="en-US" altLang="zh-TW" b="1" dirty="0">
                  <a:solidFill>
                    <a:srgbClr val="15A527"/>
                  </a:solidFill>
                  <a:latin typeface="儷黑 Pro"/>
                  <a:ea typeface="儷黑 Pro"/>
                  <a:cs typeface="儷黑 Pro"/>
                </a:endParaRPr>
              </a:p>
              <a:p>
                <a:pPr algn="ctr"/>
                <a:r>
                  <a:rPr lang="en-US" altLang="zh-TW" b="1" dirty="0" smtClean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6000</a:t>
                </a:r>
                <a:r>
                  <a:rPr lang="zh-TW" altLang="en-US" b="1" dirty="0" smtClean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萬筆</a:t>
                </a:r>
                <a:r>
                  <a:rPr lang="zh-TW" altLang="en-US" b="1" dirty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電話號碼</a:t>
                </a:r>
                <a:endParaRPr lang="zh-TW" altLang="zh-TW" b="1" dirty="0">
                  <a:solidFill>
                    <a:srgbClr val="15A527"/>
                  </a:solidFill>
                  <a:latin typeface="儷黑 Pro"/>
                  <a:ea typeface="儷黑 Pro"/>
                  <a:cs typeface="儷黑 Pro"/>
                </a:endParaRPr>
              </a:p>
            </p:txBody>
          </p:sp>
          <p:sp>
            <p:nvSpPr>
              <p:cNvPr id="13" name="文字方塊 12"/>
              <p:cNvSpPr txBox="1"/>
              <p:nvPr/>
            </p:nvSpPr>
            <p:spPr>
              <a:xfrm>
                <a:off x="4453243" y="4234631"/>
                <a:ext cx="300300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100" b="1" dirty="0">
                    <a:solidFill>
                      <a:schemeClr val="bg1">
                        <a:lumMod val="75000"/>
                      </a:schemeClr>
                    </a:solidFill>
                    <a:latin typeface="儷黑 Pro"/>
                    <a:ea typeface="儷黑 Pro"/>
                    <a:cs typeface="儷黑 Pro"/>
                  </a:rPr>
                  <a:t>– </a:t>
                </a:r>
                <a:r>
                  <a:rPr lang="en-US" altLang="zh-TW" sz="1100" b="1" dirty="0" smtClean="0">
                    <a:solidFill>
                      <a:schemeClr val="bg1">
                        <a:lumMod val="75000"/>
                      </a:schemeClr>
                    </a:solidFill>
                    <a:latin typeface="儷黑 Pro"/>
                    <a:ea typeface="儷黑 Pro"/>
                    <a:cs typeface="儷黑 Pro"/>
                  </a:rPr>
                  <a:t>2016.02</a:t>
                </a:r>
                <a:endParaRPr lang="zh-TW" altLang="zh-TW" sz="1100" b="1" dirty="0">
                  <a:solidFill>
                    <a:schemeClr val="bg1">
                      <a:lumMod val="75000"/>
                    </a:schemeClr>
                  </a:solidFill>
                  <a:latin typeface="儷黑 Pro"/>
                  <a:ea typeface="儷黑 Pro"/>
                  <a:cs typeface="儷黑 Pro"/>
                </a:endParaRPr>
              </a:p>
            </p:txBody>
          </p:sp>
          <p:pic>
            <p:nvPicPr>
              <p:cNvPr id="11" name="圖片 10" descr="Calendar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31774" y="1350865"/>
                <a:ext cx="2845940" cy="2808821"/>
              </a:xfrm>
              <a:prstGeom prst="rect">
                <a:avLst/>
              </a:prstGeom>
            </p:spPr>
          </p:pic>
          <p:sp>
            <p:nvSpPr>
              <p:cNvPr id="12" name="文字方塊 11"/>
              <p:cNvSpPr txBox="1"/>
              <p:nvPr/>
            </p:nvSpPr>
            <p:spPr>
              <a:xfrm>
                <a:off x="4900433" y="3173883"/>
                <a:ext cx="21086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TW" altLang="en-US" sz="2400" b="1" dirty="0">
                    <a:solidFill>
                      <a:srgbClr val="148335"/>
                    </a:solidFill>
                    <a:latin typeface="Helvetica" charset="0"/>
                    <a:ea typeface="儷黑 Pro"/>
                    <a:cs typeface="Helvetica" charset="0"/>
                  </a:rPr>
                  <a:t>電話號碼</a:t>
                </a:r>
              </a:p>
            </p:txBody>
          </p:sp>
          <p:sp>
            <p:nvSpPr>
              <p:cNvPr id="14" name="文字方塊 13"/>
              <p:cNvSpPr txBox="1"/>
              <p:nvPr/>
            </p:nvSpPr>
            <p:spPr>
              <a:xfrm>
                <a:off x="4922342" y="2428525"/>
                <a:ext cx="210862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TW" sz="4000" b="1" spc="300" dirty="0" smtClean="0">
                    <a:solidFill>
                      <a:srgbClr val="148335"/>
                    </a:solidFill>
                    <a:latin typeface="Helvetica" charset="0"/>
                    <a:ea typeface="儷黑 Pro"/>
                    <a:cs typeface="Helvetica" charset="0"/>
                  </a:rPr>
                  <a:t>6000</a:t>
                </a:r>
                <a:r>
                  <a:rPr kumimoji="1" lang="zh-TW" altLang="en-US" sz="4000" b="1" spc="300" dirty="0" smtClean="0">
                    <a:solidFill>
                      <a:srgbClr val="148335"/>
                    </a:solidFill>
                    <a:latin typeface="Helvetica" charset="0"/>
                    <a:ea typeface="儷黑 Pro"/>
                    <a:cs typeface="Helvetica" charset="0"/>
                  </a:rPr>
                  <a:t>萬</a:t>
                </a:r>
                <a:endParaRPr kumimoji="1" lang="zh-TW" altLang="en-US" sz="4000" b="1" dirty="0">
                  <a:solidFill>
                    <a:srgbClr val="148335"/>
                  </a:solidFill>
                  <a:latin typeface="儷黑 Pro"/>
                  <a:ea typeface="儷黑 Pro"/>
                  <a:cs typeface="儷黑 Pro"/>
                </a:endParaRPr>
              </a:p>
            </p:txBody>
          </p:sp>
        </p:grpSp>
        <p:grpSp>
          <p:nvGrpSpPr>
            <p:cNvPr id="3" name="群組 2"/>
            <p:cNvGrpSpPr/>
            <p:nvPr/>
          </p:nvGrpSpPr>
          <p:grpSpPr>
            <a:xfrm>
              <a:off x="7826882" y="1432781"/>
              <a:ext cx="3003003" cy="4122029"/>
              <a:chOff x="7826882" y="1432781"/>
              <a:chExt cx="3003003" cy="4122029"/>
            </a:xfrm>
          </p:grpSpPr>
          <p:sp>
            <p:nvSpPr>
              <p:cNvPr id="7" name="文字方塊 6"/>
              <p:cNvSpPr txBox="1"/>
              <p:nvPr/>
            </p:nvSpPr>
            <p:spPr>
              <a:xfrm>
                <a:off x="7963958" y="4631480"/>
                <a:ext cx="272885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b="1" dirty="0" smtClean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每個月在台灣</a:t>
                </a:r>
                <a:r>
                  <a:rPr lang="en-US" altLang="zh-TW" b="1" dirty="0" smtClean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 </a:t>
                </a:r>
                <a:r>
                  <a:rPr lang="en-US" altLang="zh-TW" b="1" dirty="0" err="1" smtClean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Whoscall</a:t>
                </a:r>
                <a:endParaRPr lang="en-US" altLang="zh-TW" b="1" dirty="0">
                  <a:solidFill>
                    <a:srgbClr val="15A527"/>
                  </a:solidFill>
                  <a:latin typeface="儷黑 Pro"/>
                  <a:ea typeface="儷黑 Pro"/>
                  <a:cs typeface="儷黑 Pro"/>
                </a:endParaRPr>
              </a:p>
              <a:p>
                <a:pPr algn="ctr"/>
                <a:r>
                  <a:rPr lang="zh-TW" altLang="en-US" b="1" dirty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使用者</a:t>
                </a:r>
                <a:r>
                  <a:rPr lang="zh-TW" altLang="en-US" b="1" dirty="0" smtClean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新增超過</a:t>
                </a:r>
              </a:p>
              <a:p>
                <a:pPr algn="ctr"/>
                <a:r>
                  <a:rPr lang="en-US" altLang="zh-TW" b="1" dirty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5</a:t>
                </a:r>
                <a:r>
                  <a:rPr lang="zh-TW" altLang="en-US" b="1" dirty="0" smtClean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千</a:t>
                </a:r>
                <a:r>
                  <a:rPr lang="zh-TW" altLang="en-US" b="1" dirty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筆</a:t>
                </a:r>
                <a:r>
                  <a:rPr lang="zh-TW" altLang="en-US" b="1" dirty="0" smtClean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騷擾回報</a:t>
                </a:r>
                <a:endParaRPr lang="zh-TW" altLang="zh-TW" b="1" dirty="0">
                  <a:solidFill>
                    <a:srgbClr val="15A527"/>
                  </a:solidFill>
                  <a:latin typeface="儷黑 Pro"/>
                  <a:ea typeface="儷黑 Pro"/>
                  <a:cs typeface="儷黑 Pro"/>
                </a:endParaRPr>
              </a:p>
            </p:txBody>
          </p:sp>
          <p:sp>
            <p:nvSpPr>
              <p:cNvPr id="15" name="文字方塊 14"/>
              <p:cNvSpPr txBox="1"/>
              <p:nvPr/>
            </p:nvSpPr>
            <p:spPr>
              <a:xfrm>
                <a:off x="7826882" y="4221794"/>
                <a:ext cx="300300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100" b="1" dirty="0">
                    <a:solidFill>
                      <a:schemeClr val="bg1">
                        <a:lumMod val="75000"/>
                      </a:schemeClr>
                    </a:solidFill>
                    <a:latin typeface="儷黑 Pro"/>
                    <a:ea typeface="儷黑 Pro"/>
                    <a:cs typeface="儷黑 Pro"/>
                  </a:rPr>
                  <a:t>– </a:t>
                </a:r>
                <a:r>
                  <a:rPr lang="en-US" altLang="zh-TW" sz="1100" b="1" dirty="0" smtClean="0">
                    <a:solidFill>
                      <a:schemeClr val="bg1">
                        <a:lumMod val="75000"/>
                      </a:schemeClr>
                    </a:solidFill>
                    <a:latin typeface="儷黑 Pro"/>
                    <a:ea typeface="儷黑 Pro"/>
                    <a:cs typeface="儷黑 Pro"/>
                  </a:rPr>
                  <a:t>2016.02</a:t>
                </a:r>
                <a:endParaRPr lang="zh-TW" altLang="zh-TW" sz="1100" b="1" dirty="0">
                  <a:solidFill>
                    <a:schemeClr val="bg1">
                      <a:lumMod val="75000"/>
                    </a:schemeClr>
                  </a:solidFill>
                  <a:latin typeface="儷黑 Pro"/>
                  <a:ea typeface="儷黑 Pro"/>
                  <a:cs typeface="儷黑 Pro"/>
                </a:endParaRPr>
              </a:p>
            </p:txBody>
          </p:sp>
          <p:pic>
            <p:nvPicPr>
              <p:cNvPr id="16" name="圖片 15" descr="blocked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45159" y="1432781"/>
                <a:ext cx="2766449" cy="2754313"/>
              </a:xfrm>
              <a:prstGeom prst="rect">
                <a:avLst/>
              </a:prstGeom>
            </p:spPr>
          </p:pic>
          <p:sp>
            <p:nvSpPr>
              <p:cNvPr id="17" name="文字方塊 16"/>
              <p:cNvSpPr txBox="1"/>
              <p:nvPr/>
            </p:nvSpPr>
            <p:spPr>
              <a:xfrm>
                <a:off x="8274072" y="3008736"/>
                <a:ext cx="2108622" cy="461665"/>
              </a:xfrm>
              <a:prstGeom prst="rect">
                <a:avLst/>
              </a:prstGeom>
              <a:noFill/>
              <a:effectLst>
                <a:outerShdw dist="254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TW" altLang="en-US" sz="2400" b="1" dirty="0">
                    <a:solidFill>
                      <a:schemeClr val="bg1"/>
                    </a:solidFill>
                    <a:latin typeface="Helvetica" charset="0"/>
                    <a:ea typeface="儷黑 Pro"/>
                    <a:cs typeface="Helvetica" charset="0"/>
                  </a:rPr>
                  <a:t>騷擾電話</a:t>
                </a:r>
              </a:p>
            </p:txBody>
          </p:sp>
          <p:sp>
            <p:nvSpPr>
              <p:cNvPr id="18" name="文字方塊 17"/>
              <p:cNvSpPr txBox="1"/>
              <p:nvPr/>
            </p:nvSpPr>
            <p:spPr>
              <a:xfrm>
                <a:off x="8270335" y="2151682"/>
                <a:ext cx="2116097" cy="830997"/>
              </a:xfrm>
              <a:prstGeom prst="rect">
                <a:avLst/>
              </a:prstGeom>
              <a:noFill/>
              <a:effectLst>
                <a:outerShdw dist="254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TW" sz="4800" b="1" spc="300" dirty="0">
                    <a:solidFill>
                      <a:schemeClr val="bg1"/>
                    </a:solidFill>
                    <a:latin typeface="Helvetica" charset="0"/>
                    <a:ea typeface="儷黑 Pro"/>
                    <a:cs typeface="Helvetica" charset="0"/>
                  </a:rPr>
                  <a:t>5</a:t>
                </a:r>
                <a:r>
                  <a:rPr kumimoji="1" lang="en-US" altLang="zh-TW" sz="4800" b="1" spc="300" dirty="0" smtClean="0">
                    <a:solidFill>
                      <a:schemeClr val="bg1"/>
                    </a:solidFill>
                    <a:latin typeface="Helvetica" charset="0"/>
                    <a:ea typeface="儷黑 Pro"/>
                    <a:cs typeface="Helvetica" charset="0"/>
                  </a:rPr>
                  <a:t>000</a:t>
                </a:r>
                <a:endParaRPr kumimoji="1" lang="zh-TW" altLang="en-US" sz="4800" b="1" dirty="0">
                  <a:solidFill>
                    <a:schemeClr val="bg1"/>
                  </a:solidFill>
                  <a:latin typeface="Helvetica" charset="0"/>
                  <a:ea typeface="儷黑 Pro"/>
                  <a:cs typeface="Helvetic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61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84629" y="19208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1400" b="1" dirty="0">
                <a:solidFill>
                  <a:srgbClr val="15A527"/>
                </a:solidFill>
                <a:latin typeface="Heiti TC Light" charset="-120"/>
                <a:ea typeface="Heiti TC Light" charset="-120"/>
                <a:cs typeface="Heiti TC Light" charset="-120"/>
              </a:rPr>
              <a:t>號碼辨識</a:t>
            </a:r>
            <a:endParaRPr lang="en-US" sz="1400" b="1" dirty="0">
              <a:solidFill>
                <a:srgbClr val="15A527"/>
              </a:solidFill>
              <a:latin typeface="Heiti TC Light" charset="-120"/>
              <a:ea typeface="Heiti TC Light" charset="-120"/>
              <a:cs typeface="Heiti TC Light" charset="-120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788" y="2849039"/>
            <a:ext cx="5334338" cy="2750518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704" y="2849039"/>
            <a:ext cx="3143449" cy="2750518"/>
          </a:xfrm>
          <a:prstGeom prst="rect">
            <a:avLst/>
          </a:prstGeom>
        </p:spPr>
      </p:pic>
      <p:sp>
        <p:nvSpPr>
          <p:cNvPr id="22" name="文字方塊 21"/>
          <p:cNvSpPr txBox="1"/>
          <p:nvPr/>
        </p:nvSpPr>
        <p:spPr>
          <a:xfrm>
            <a:off x="1837740" y="1427211"/>
            <a:ext cx="38453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600" b="1" dirty="0" smtClean="0">
                <a:solidFill>
                  <a:schemeClr val="bg1">
                    <a:lumMod val="50000"/>
                  </a:schemeClr>
                </a:solidFill>
                <a:latin typeface="儷黑 Pro"/>
                <a:ea typeface="儷黑 Pro"/>
                <a:cs typeface="儷黑 Pro"/>
              </a:rPr>
              <a:t>詐騙集團也有上下班時間？</a:t>
            </a:r>
            <a:endParaRPr lang="zh-TW" altLang="zh-TW" sz="2600" b="1" dirty="0">
              <a:solidFill>
                <a:schemeClr val="bg1">
                  <a:lumMod val="50000"/>
                </a:schemeClr>
              </a:solidFill>
              <a:latin typeface="儷黑 Pro"/>
              <a:ea typeface="儷黑 Pro"/>
              <a:cs typeface="儷黑 Pro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6986270" y="1429412"/>
            <a:ext cx="38453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600" b="1" dirty="0" smtClean="0">
                <a:solidFill>
                  <a:schemeClr val="bg1">
                    <a:lumMod val="50000"/>
                  </a:schemeClr>
                </a:solidFill>
                <a:latin typeface="儷黑 Pro"/>
                <a:ea typeface="儷黑 Pro"/>
                <a:cs typeface="儷黑 Pro"/>
              </a:rPr>
              <a:t>一年台灣人遭受</a:t>
            </a:r>
          </a:p>
          <a:p>
            <a:pPr algn="ctr"/>
            <a:r>
              <a:rPr lang="zh-TW" altLang="en-US" sz="2600" b="1" dirty="0" smtClean="0">
                <a:solidFill>
                  <a:schemeClr val="bg1">
                    <a:lumMod val="50000"/>
                  </a:schemeClr>
                </a:solidFill>
                <a:latin typeface="儷黑 Pro"/>
                <a:ea typeface="儷黑 Pro"/>
                <a:cs typeface="儷黑 Pro"/>
              </a:rPr>
              <a:t>超過</a:t>
            </a:r>
            <a:r>
              <a:rPr lang="en-US" altLang="zh-TW" sz="2600" b="1" dirty="0" smtClean="0">
                <a:solidFill>
                  <a:schemeClr val="bg1">
                    <a:lumMod val="50000"/>
                  </a:schemeClr>
                </a:solidFill>
                <a:latin typeface="儷黑 Pro"/>
                <a:ea typeface="儷黑 Pro"/>
                <a:cs typeface="儷黑 Pro"/>
              </a:rPr>
              <a:t>7</a:t>
            </a:r>
            <a:r>
              <a:rPr lang="zh-TW" altLang="en-US" sz="2600" b="1" dirty="0" smtClean="0">
                <a:solidFill>
                  <a:schemeClr val="bg1">
                    <a:lumMod val="50000"/>
                  </a:schemeClr>
                </a:solidFill>
                <a:latin typeface="儷黑 Pro"/>
                <a:ea typeface="儷黑 Pro"/>
                <a:cs typeface="儷黑 Pro"/>
              </a:rPr>
              <a:t>千萬通的電話騷擾</a:t>
            </a:r>
            <a:endParaRPr lang="zh-TW" altLang="zh-TW" sz="2600" b="1" dirty="0">
              <a:solidFill>
                <a:schemeClr val="bg1">
                  <a:lumMod val="50000"/>
                </a:schemeClr>
              </a:solidFill>
              <a:latin typeface="儷黑 Pro"/>
              <a:ea typeface="儷黑 Pro"/>
              <a:cs typeface="儷黑 Pro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1597517" y="1963691"/>
            <a:ext cx="4325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srgbClr val="15A527"/>
                </a:solidFill>
                <a:latin typeface="儷黑 Pro"/>
                <a:ea typeface="儷黑 Pro"/>
                <a:cs typeface="儷黑 Pro"/>
              </a:rPr>
              <a:t>89.39% </a:t>
            </a:r>
            <a:r>
              <a:rPr lang="zh-TW" altLang="en-US" sz="2400" b="1" dirty="0" smtClean="0">
                <a:solidFill>
                  <a:schemeClr val="bg1">
                    <a:lumMod val="50000"/>
                  </a:schemeClr>
                </a:solidFill>
                <a:latin typeface="儷黑 Pro"/>
                <a:ea typeface="儷黑 Pro"/>
                <a:cs typeface="儷黑 Pro"/>
              </a:rPr>
              <a:t>的惡意電話在</a:t>
            </a:r>
            <a:endParaRPr lang="en-US" altLang="zh-TW" sz="2400" b="1" dirty="0" smtClean="0">
              <a:solidFill>
                <a:schemeClr val="bg1">
                  <a:lumMod val="50000"/>
                </a:schemeClr>
              </a:solidFill>
              <a:latin typeface="儷黑 Pro"/>
              <a:ea typeface="儷黑 Pro"/>
              <a:cs typeface="儷黑 Pro"/>
            </a:endParaRPr>
          </a:p>
          <a:p>
            <a:pPr algn="ctr"/>
            <a:r>
              <a:rPr lang="zh-TW" altLang="en-US" sz="2400" b="1" dirty="0" smtClean="0">
                <a:solidFill>
                  <a:srgbClr val="15A527"/>
                </a:solidFill>
                <a:latin typeface="儷黑 Pro"/>
                <a:ea typeface="儷黑 Pro"/>
                <a:cs typeface="儷黑 Pro"/>
              </a:rPr>
              <a:t>週一到五的上班日</a:t>
            </a:r>
            <a:r>
              <a:rPr lang="en-US" altLang="zh-TW" sz="2400" b="1" dirty="0" smtClean="0">
                <a:solidFill>
                  <a:srgbClr val="15A527"/>
                </a:solidFill>
                <a:latin typeface="儷黑 Pro"/>
                <a:ea typeface="儷黑 Pro"/>
                <a:cs typeface="儷黑 Pro"/>
              </a:rPr>
              <a:t> </a:t>
            </a:r>
            <a:r>
              <a:rPr lang="zh-TW" altLang="en-US" sz="2400" b="1" dirty="0" smtClean="0">
                <a:solidFill>
                  <a:schemeClr val="bg1">
                    <a:lumMod val="50000"/>
                  </a:schemeClr>
                </a:solidFill>
                <a:latin typeface="儷黑 Pro"/>
                <a:ea typeface="儷黑 Pro"/>
                <a:cs typeface="儷黑 Pro"/>
              </a:rPr>
              <a:t>打來</a:t>
            </a:r>
            <a:endParaRPr lang="zh-TW" altLang="zh-TW" sz="2400" b="1" dirty="0">
              <a:solidFill>
                <a:schemeClr val="bg1">
                  <a:lumMod val="50000"/>
                </a:schemeClr>
              </a:solidFill>
              <a:latin typeface="儷黑 Pro"/>
              <a:ea typeface="儷黑 Pro"/>
              <a:cs typeface="儷黑 Pro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283043" y="6180074"/>
            <a:ext cx="5625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 smtClean="0">
                <a:solidFill>
                  <a:schemeClr val="bg1">
                    <a:lumMod val="75000"/>
                  </a:schemeClr>
                </a:solidFill>
                <a:latin typeface="儷黑 Pro"/>
                <a:ea typeface="儷黑 Pro"/>
                <a:cs typeface="儷黑 Pro"/>
              </a:rPr>
              <a:t>以上內容分析</a:t>
            </a:r>
            <a:r>
              <a:rPr lang="en-US" altLang="zh-TW" sz="1600" dirty="0">
                <a:solidFill>
                  <a:schemeClr val="bg1">
                    <a:lumMod val="75000"/>
                  </a:schemeClr>
                </a:solidFill>
                <a:latin typeface="儷黑 Pro"/>
                <a:ea typeface="儷黑 Pro"/>
                <a:cs typeface="儷黑 Pro"/>
              </a:rPr>
              <a:t> </a:t>
            </a:r>
            <a:r>
              <a:rPr lang="en-US" altLang="zh-TW" sz="1600" dirty="0" err="1" smtClean="0">
                <a:solidFill>
                  <a:schemeClr val="bg1">
                    <a:lumMod val="75000"/>
                  </a:schemeClr>
                </a:solidFill>
                <a:latin typeface="儷黑 Pro"/>
                <a:ea typeface="儷黑 Pro"/>
                <a:cs typeface="儷黑 Pro"/>
              </a:rPr>
              <a:t>Whoscall</a:t>
            </a:r>
            <a:r>
              <a:rPr lang="zh-TW" altLang="en-US" sz="1600" dirty="0" smtClean="0">
                <a:solidFill>
                  <a:schemeClr val="bg1">
                    <a:lumMod val="75000"/>
                  </a:schemeClr>
                </a:solidFill>
                <a:latin typeface="儷黑 Pro"/>
                <a:ea typeface="儷黑 Pro"/>
                <a:cs typeface="儷黑 Pro"/>
              </a:rPr>
              <a:t> 資料涵蓋</a:t>
            </a:r>
            <a:r>
              <a:rPr lang="en-US" altLang="zh-TW" sz="1600" dirty="0" smtClean="0">
                <a:solidFill>
                  <a:schemeClr val="bg1">
                    <a:lumMod val="75000"/>
                  </a:schemeClr>
                </a:solidFill>
                <a:latin typeface="儷黑 Pro"/>
                <a:ea typeface="儷黑 Pro"/>
                <a:cs typeface="儷黑 Pro"/>
              </a:rPr>
              <a:t> 727,489,789</a:t>
            </a:r>
            <a:r>
              <a:rPr lang="zh-TW" altLang="en-US" sz="1600" dirty="0" smtClean="0">
                <a:solidFill>
                  <a:schemeClr val="bg1">
                    <a:lumMod val="75000"/>
                  </a:schemeClr>
                </a:solidFill>
                <a:latin typeface="儷黑 Pro"/>
                <a:ea typeface="儷黑 Pro"/>
                <a:cs typeface="儷黑 Pro"/>
              </a:rPr>
              <a:t> 通電話</a:t>
            </a:r>
            <a:endParaRPr lang="zh-TW" altLang="zh-TW" sz="1600" dirty="0">
              <a:solidFill>
                <a:schemeClr val="bg1">
                  <a:lumMod val="75000"/>
                </a:schemeClr>
              </a:solidFill>
              <a:latin typeface="儷黑 Pro"/>
              <a:ea typeface="儷黑 Pro"/>
              <a:cs typeface="儷黑 Pro"/>
            </a:endParaRPr>
          </a:p>
        </p:txBody>
      </p:sp>
    </p:spTree>
    <p:extLst>
      <p:ext uri="{BB962C8B-B14F-4D97-AF65-F5344CB8AC3E}">
        <p14:creationId xmlns:p14="http://schemas.microsoft.com/office/powerpoint/2010/main" val="262692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97" y="1222113"/>
            <a:ext cx="10412276" cy="537704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6951" y="19785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1400" b="1" dirty="0" smtClean="0">
                <a:solidFill>
                  <a:srgbClr val="15A527"/>
                </a:solidFill>
                <a:latin typeface="Heiti TC Light" charset="-120"/>
                <a:ea typeface="Heiti TC Light" charset="-120"/>
                <a:cs typeface="Heiti TC Light" charset="-120"/>
              </a:rPr>
              <a:t>進入全球市場</a:t>
            </a:r>
            <a:endParaRPr lang="en-US" sz="1400" b="1" dirty="0">
              <a:solidFill>
                <a:srgbClr val="15A527"/>
              </a:solidFill>
              <a:latin typeface="Heiti TC Light" charset="-120"/>
              <a:ea typeface="Heiti TC Light" charset="-120"/>
              <a:cs typeface="Heiti TC Light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486083" y="646991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b="1" dirty="0">
              <a:latin typeface="儷黑 Pro"/>
              <a:ea typeface="儷黑 Pro"/>
              <a:cs typeface="儷黑 Pro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766042" y="3281528"/>
            <a:ext cx="615236" cy="347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儷黑 Pro"/>
                <a:ea typeface="儷黑 Pro"/>
                <a:cs typeface="儷黑 Pro"/>
              </a:rPr>
              <a:t>美國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3889627" y="4990745"/>
            <a:ext cx="630465" cy="347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儷黑 Pro"/>
                <a:ea typeface="儷黑 Pro"/>
                <a:cs typeface="儷黑 Pro"/>
              </a:rPr>
              <a:t>巴西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5781527" y="2820674"/>
            <a:ext cx="1442872" cy="347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儷黑 Pro"/>
                <a:ea typeface="儷黑 Pro"/>
                <a:cs typeface="儷黑 Pro"/>
              </a:rPr>
              <a:t>沙烏地阿拉伯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6788158" y="4093485"/>
            <a:ext cx="630465" cy="347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儷黑 Pro"/>
                <a:ea typeface="儷黑 Pro"/>
                <a:cs typeface="儷黑 Pro"/>
              </a:rPr>
              <a:t>印度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7441465" y="4681139"/>
            <a:ext cx="615236" cy="347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儷黑 Pro"/>
                <a:ea typeface="儷黑 Pro"/>
                <a:cs typeface="儷黑 Pro"/>
              </a:rPr>
              <a:t>泰國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8108920" y="5635201"/>
            <a:ext cx="630465" cy="347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儷黑 Pro"/>
                <a:ea typeface="儷黑 Pro"/>
                <a:cs typeface="儷黑 Pro"/>
              </a:rPr>
              <a:t>印尼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8676300" y="4990122"/>
            <a:ext cx="1046928" cy="347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儷黑 Pro"/>
                <a:ea typeface="儷黑 Pro"/>
                <a:cs typeface="儷黑 Pro"/>
              </a:rPr>
              <a:t>馬來西亞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9148824" y="4107848"/>
            <a:ext cx="630465" cy="347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儷黑 Pro"/>
                <a:ea typeface="儷黑 Pro"/>
                <a:cs typeface="儷黑 Pro"/>
              </a:rPr>
              <a:t>台灣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9658918" y="3455134"/>
            <a:ext cx="630465" cy="347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儷黑 Pro"/>
                <a:ea typeface="儷黑 Pro"/>
                <a:cs typeface="儷黑 Pro"/>
              </a:rPr>
              <a:t>日本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8467219" y="2575253"/>
            <a:ext cx="615236" cy="347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儷黑 Pro"/>
                <a:ea typeface="儷黑 Pro"/>
                <a:cs typeface="儷黑 Pro"/>
              </a:rPr>
              <a:t>韓國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7508812" y="3167882"/>
            <a:ext cx="630465" cy="347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儷黑 Pro"/>
                <a:ea typeface="儷黑 Pro"/>
                <a:cs typeface="儷黑 Pro"/>
              </a:rPr>
              <a:t>香港</a:t>
            </a:r>
          </a:p>
        </p:txBody>
      </p:sp>
    </p:spTree>
    <p:extLst>
      <p:ext uri="{BB962C8B-B14F-4D97-AF65-F5344CB8AC3E}">
        <p14:creationId xmlns:p14="http://schemas.microsoft.com/office/powerpoint/2010/main" val="438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72065" y="19012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1400" b="1" dirty="0">
                <a:solidFill>
                  <a:srgbClr val="15A527"/>
                </a:solidFill>
                <a:latin typeface="Heiti TC Light" charset="-120"/>
                <a:ea typeface="Heiti TC Light" charset="-120"/>
                <a:cs typeface="Heiti TC Light" charset="-120"/>
              </a:rPr>
              <a:t>榮譽與獎項</a:t>
            </a:r>
            <a:endParaRPr lang="en-US" sz="1400" b="1" dirty="0">
              <a:solidFill>
                <a:srgbClr val="15A527"/>
              </a:solidFill>
              <a:latin typeface="Heiti TC Light" charset="-120"/>
              <a:ea typeface="Heiti TC Light" charset="-120"/>
              <a:cs typeface="Heiti TC Light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199010" y="965722"/>
            <a:ext cx="9554466" cy="5767994"/>
            <a:chOff x="1997225" y="1229192"/>
            <a:chExt cx="8229306" cy="4968000"/>
          </a:xfrm>
        </p:grpSpPr>
        <p:pic>
          <p:nvPicPr>
            <p:cNvPr id="3" name="圖片 2" descr="googleplay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7225" y="1229192"/>
              <a:ext cx="8229306" cy="4968000"/>
            </a:xfrm>
            <a:prstGeom prst="rect">
              <a:avLst/>
            </a:prstGeom>
          </p:spPr>
        </p:pic>
        <p:sp>
          <p:nvSpPr>
            <p:cNvPr id="6" name="文字方塊 5"/>
            <p:cNvSpPr txBox="1"/>
            <p:nvPr/>
          </p:nvSpPr>
          <p:spPr>
            <a:xfrm>
              <a:off x="5719107" y="2793793"/>
              <a:ext cx="68480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TW" altLang="en-US" sz="1300" b="1" dirty="0">
                  <a:solidFill>
                    <a:srgbClr val="FFFFFF"/>
                  </a:solidFill>
                  <a:latin typeface="儷黑 Pro"/>
                  <a:ea typeface="儷黑 Pro"/>
                  <a:cs typeface="儷黑 Pro"/>
                </a:rPr>
                <a:t>總排名</a:t>
              </a: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7811582" y="3098276"/>
              <a:ext cx="68480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TW" altLang="en-US" sz="1300" b="1" dirty="0">
                  <a:solidFill>
                    <a:srgbClr val="FFFFFF"/>
                  </a:solidFill>
                  <a:latin typeface="儷黑 Pro"/>
                  <a:ea typeface="儷黑 Pro"/>
                  <a:cs typeface="儷黑 Pro"/>
                </a:rPr>
                <a:t>總排名</a:t>
              </a: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3559743" y="3098276"/>
              <a:ext cx="69762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TW" altLang="en-US" sz="1300" b="1" dirty="0">
                  <a:solidFill>
                    <a:srgbClr val="FFFFFF"/>
                  </a:solidFill>
                  <a:latin typeface="儷黑 Pro"/>
                  <a:ea typeface="儷黑 Pro"/>
                  <a:cs typeface="儷黑 Pro"/>
                </a:rPr>
                <a:t>通訊類</a:t>
              </a: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3685797" y="5106085"/>
              <a:ext cx="51809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TW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儷黑 Pro"/>
                  <a:ea typeface="儷黑 Pro"/>
                  <a:cs typeface="儷黑 Pro"/>
                </a:rPr>
                <a:t>韓國</a:t>
              </a: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5797960" y="4911511"/>
              <a:ext cx="53091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TW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儷黑 Pro"/>
                  <a:ea typeface="儷黑 Pro"/>
                  <a:cs typeface="儷黑 Pro"/>
                </a:rPr>
                <a:t>台灣</a:t>
              </a: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7817865" y="5074016"/>
              <a:ext cx="53091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TW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儷黑 Pro"/>
                  <a:ea typeface="儷黑 Pro"/>
                  <a:cs typeface="儷黑 Pro"/>
                </a:rPr>
                <a:t>日本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585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/>
          <p:cNvGrpSpPr/>
          <p:nvPr/>
        </p:nvGrpSpPr>
        <p:grpSpPr>
          <a:xfrm>
            <a:off x="1180107" y="965722"/>
            <a:ext cx="9554466" cy="5767994"/>
            <a:chOff x="1982484" y="1233408"/>
            <a:chExt cx="8229306" cy="4968000"/>
          </a:xfrm>
        </p:grpSpPr>
        <p:pic>
          <p:nvPicPr>
            <p:cNvPr id="13" name="圖片 12" descr="appstor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2484" y="1233408"/>
              <a:ext cx="8229306" cy="4968000"/>
            </a:xfrm>
            <a:prstGeom prst="rect">
              <a:avLst/>
            </a:prstGeom>
          </p:spPr>
        </p:pic>
        <p:sp>
          <p:nvSpPr>
            <p:cNvPr id="14" name="文字方塊 13"/>
            <p:cNvSpPr txBox="1"/>
            <p:nvPr/>
          </p:nvSpPr>
          <p:spPr>
            <a:xfrm>
              <a:off x="5719107" y="2793793"/>
              <a:ext cx="68480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TW" altLang="en-US" sz="1300" b="1" dirty="0">
                  <a:solidFill>
                    <a:srgbClr val="FFFFFF"/>
                  </a:solidFill>
                  <a:latin typeface="儷黑 Pro"/>
                  <a:ea typeface="儷黑 Pro"/>
                  <a:cs typeface="儷黑 Pro"/>
                </a:rPr>
                <a:t>總排名</a:t>
              </a: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7794751" y="3098276"/>
              <a:ext cx="71846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TW" sz="1300" b="1" dirty="0">
                  <a:solidFill>
                    <a:srgbClr val="FFFFFF"/>
                  </a:solidFill>
                  <a:latin typeface="儷黑 Pro"/>
                  <a:ea typeface="儷黑 Pro"/>
                  <a:cs typeface="儷黑 Pro"/>
                </a:rPr>
                <a:t>Overall</a:t>
              </a:r>
              <a:endParaRPr kumimoji="1" lang="zh-TW" altLang="en-US" sz="1300" b="1" dirty="0">
                <a:solidFill>
                  <a:srgbClr val="FFFFFF"/>
                </a:solidFill>
                <a:latin typeface="儷黑 Pro"/>
                <a:ea typeface="儷黑 Pro"/>
                <a:cs typeface="儷黑 Pro"/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3685797" y="4914734"/>
              <a:ext cx="51809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TW" altLang="en-US" sz="1300" b="1" dirty="0">
                  <a:solidFill>
                    <a:schemeClr val="bg1"/>
                  </a:solidFill>
                  <a:latin typeface="儷黑 Pro"/>
                  <a:ea typeface="儷黑 Pro"/>
                  <a:cs typeface="儷黑 Pro"/>
                </a:rPr>
                <a:t>韓國</a:t>
              </a:r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5797960" y="4914734"/>
              <a:ext cx="53091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TW" altLang="en-US" sz="1300" b="1" dirty="0">
                  <a:solidFill>
                    <a:schemeClr val="bg1"/>
                  </a:solidFill>
                  <a:latin typeface="儷黑 Pro"/>
                  <a:ea typeface="儷黑 Pro"/>
                  <a:cs typeface="儷黑 Pro"/>
                </a:rPr>
                <a:t>台灣</a:t>
              </a: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7817865" y="4914734"/>
              <a:ext cx="53091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TW" altLang="en-US" sz="1300" b="1" dirty="0">
                  <a:solidFill>
                    <a:schemeClr val="bg1"/>
                  </a:solidFill>
                  <a:latin typeface="儷黑 Pro"/>
                  <a:ea typeface="儷黑 Pro"/>
                  <a:cs typeface="儷黑 Pro"/>
                </a:rPr>
                <a:t>香港</a:t>
              </a: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3563969" y="2793793"/>
              <a:ext cx="69762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TW" altLang="en-US" sz="1300" b="1" dirty="0">
                  <a:solidFill>
                    <a:srgbClr val="FFFFFF"/>
                  </a:solidFill>
                  <a:latin typeface="儷黑 Pro"/>
                  <a:ea typeface="儷黑 Pro"/>
                  <a:cs typeface="儷黑 Pro"/>
                </a:rPr>
                <a:t>工具類</a:t>
              </a: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7735178" y="2793793"/>
              <a:ext cx="68480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TW" altLang="en-US" sz="1300" b="1" dirty="0">
                  <a:solidFill>
                    <a:srgbClr val="FFFFFF"/>
                  </a:solidFill>
                  <a:latin typeface="儷黑 Pro"/>
                  <a:ea typeface="儷黑 Pro"/>
                  <a:cs typeface="儷黑 Pro"/>
                </a:rPr>
                <a:t>總排名</a:t>
              </a:r>
            </a:p>
          </p:txBody>
        </p:sp>
      </p:grpSp>
      <p:sp>
        <p:nvSpPr>
          <p:cNvPr id="4" name="Title 1"/>
          <p:cNvSpPr txBox="1">
            <a:spLocks/>
          </p:cNvSpPr>
          <p:nvPr/>
        </p:nvSpPr>
        <p:spPr>
          <a:xfrm>
            <a:off x="672065" y="19012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1400" b="1" dirty="0">
                <a:solidFill>
                  <a:srgbClr val="15A527"/>
                </a:solidFill>
                <a:latin typeface="Heiti TC Light" charset="-120"/>
                <a:ea typeface="Heiti TC Light" charset="-120"/>
                <a:cs typeface="Heiti TC Light" charset="-120"/>
              </a:rPr>
              <a:t>榮譽與獎項</a:t>
            </a:r>
            <a:endParaRPr lang="en-US" sz="1400" b="1" dirty="0">
              <a:solidFill>
                <a:srgbClr val="15A527"/>
              </a:solidFill>
              <a:latin typeface="Heiti TC Light" charset="-120"/>
              <a:ea typeface="Heiti TC Light" charset="-120"/>
              <a:cs typeface="Heiti TC Light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362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553784" y="2929135"/>
            <a:ext cx="7161893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5400" b="1" dirty="0">
                <a:solidFill>
                  <a:schemeClr val="bg1"/>
                </a:solidFill>
                <a:latin typeface="儷黑 Pro"/>
                <a:ea typeface="儷黑 Pro"/>
                <a:cs typeface="儷黑 Pro"/>
              </a:rPr>
              <a:t>我們將會成為</a:t>
            </a:r>
            <a:r>
              <a:rPr kumimoji="1" lang="en-US" altLang="zh-TW" sz="5400" b="1" dirty="0">
                <a:solidFill>
                  <a:schemeClr val="bg1"/>
                </a:solidFill>
                <a:latin typeface="儷黑 Pro"/>
                <a:ea typeface="儷黑 Pro"/>
                <a:cs typeface="儷黑 Pro"/>
              </a:rPr>
              <a:t>……</a:t>
            </a:r>
            <a:endParaRPr kumimoji="1" lang="zh-TW" altLang="en-US" sz="5400" b="1" dirty="0">
              <a:solidFill>
                <a:schemeClr val="bg1"/>
              </a:solidFill>
              <a:latin typeface="儷黑 Pro"/>
              <a:ea typeface="儷黑 Pro"/>
              <a:cs typeface="儷黑 Pro"/>
            </a:endParaRPr>
          </a:p>
        </p:txBody>
      </p:sp>
    </p:spTree>
    <p:extLst>
      <p:ext uri="{BB962C8B-B14F-4D97-AF65-F5344CB8AC3E}">
        <p14:creationId xmlns:p14="http://schemas.microsoft.com/office/powerpoint/2010/main" val="221914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7564" y="190481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1400" b="1" dirty="0">
                <a:solidFill>
                  <a:srgbClr val="15A527"/>
                </a:solidFill>
                <a:latin typeface="Heiti TC Light" charset="-120"/>
                <a:ea typeface="Heiti TC Light" charset="-120"/>
                <a:cs typeface="Heiti TC Light" charset="-120"/>
              </a:rPr>
              <a:t>未來展望</a:t>
            </a:r>
            <a:endParaRPr lang="en-US" sz="1400" b="1" dirty="0">
              <a:solidFill>
                <a:srgbClr val="15A527"/>
              </a:solidFill>
              <a:latin typeface="Heiti TC Light" charset="-120"/>
              <a:ea typeface="Heiti TC Light" charset="-120"/>
              <a:cs typeface="Heiti TC Light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100378" y="52576"/>
            <a:ext cx="9318846" cy="7455077"/>
            <a:chOff x="1784732" y="300550"/>
            <a:chExt cx="8572500" cy="6858000"/>
          </a:xfrm>
        </p:grpSpPr>
        <p:pic>
          <p:nvPicPr>
            <p:cNvPr id="7" name="圖片 6" descr="network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4732" y="300550"/>
              <a:ext cx="8572500" cy="6858000"/>
            </a:xfrm>
            <a:prstGeom prst="rect">
              <a:avLst/>
            </a:prstGeom>
          </p:spPr>
        </p:pic>
        <p:sp>
          <p:nvSpPr>
            <p:cNvPr id="5" name="文字方塊 4"/>
            <p:cNvSpPr txBox="1"/>
            <p:nvPr/>
          </p:nvSpPr>
          <p:spPr>
            <a:xfrm>
              <a:off x="5416500" y="3691495"/>
              <a:ext cx="1731786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TW" altLang="en-US" sz="2100" b="1" dirty="0">
                  <a:solidFill>
                    <a:srgbClr val="FFFF00"/>
                  </a:solidFill>
                  <a:latin typeface="儷黑 Pro"/>
                  <a:ea typeface="儷黑 Pro"/>
                  <a:cs typeface="儷黑 Pro"/>
                </a:rPr>
                <a:t>值得信賴</a:t>
              </a:r>
              <a:endParaRPr kumimoji="1" lang="en-US" altLang="zh-TW" sz="2100" b="1" dirty="0">
                <a:solidFill>
                  <a:srgbClr val="FFFF00"/>
                </a:solidFill>
                <a:latin typeface="儷黑 Pro"/>
                <a:ea typeface="儷黑 Pro"/>
                <a:cs typeface="儷黑 Pro"/>
              </a:endParaRPr>
            </a:p>
            <a:p>
              <a:pPr algn="ctr"/>
              <a:r>
                <a:rPr kumimoji="1" lang="zh-TW" altLang="en-US" sz="2100" b="1" dirty="0">
                  <a:solidFill>
                    <a:schemeClr val="bg1"/>
                  </a:solidFill>
                  <a:latin typeface="儷黑 Pro"/>
                  <a:ea typeface="儷黑 Pro"/>
                  <a:cs typeface="儷黑 Pro"/>
                </a:rPr>
                <a:t>的</a:t>
              </a:r>
              <a:endParaRPr kumimoji="1" lang="en-US" altLang="zh-TW" sz="2100" b="1" dirty="0">
                <a:solidFill>
                  <a:schemeClr val="bg1"/>
                </a:solidFill>
                <a:latin typeface="儷黑 Pro"/>
                <a:ea typeface="儷黑 Pro"/>
                <a:cs typeface="儷黑 Pro"/>
              </a:endParaRPr>
            </a:p>
            <a:p>
              <a:pPr algn="ctr"/>
              <a:r>
                <a:rPr kumimoji="1" lang="zh-TW" altLang="en-US" sz="2100" b="1" dirty="0">
                  <a:solidFill>
                    <a:srgbClr val="FFFF00"/>
                  </a:solidFill>
                  <a:latin typeface="儷黑 Pro"/>
                  <a:ea typeface="儷黑 Pro"/>
                  <a:cs typeface="儷黑 Pro"/>
                </a:rPr>
                <a:t>溝通網路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815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7565" y="190482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1400" b="1" dirty="0">
                <a:solidFill>
                  <a:srgbClr val="15A527"/>
                </a:solidFill>
                <a:latin typeface="Heiti TC Light" charset="-120"/>
                <a:ea typeface="Heiti TC Light" charset="-120"/>
                <a:cs typeface="Heiti TC Light" charset="-120"/>
              </a:rPr>
              <a:t>未來展望</a:t>
            </a:r>
            <a:endParaRPr lang="en-US" altLang="zh-TW" sz="1400" b="1" dirty="0">
              <a:solidFill>
                <a:srgbClr val="15A527"/>
              </a:solidFill>
              <a:latin typeface="Heiti TC Light" charset="-120"/>
              <a:ea typeface="Heiti TC Light" charset="-120"/>
              <a:cs typeface="Heiti TC Light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239" y="1168614"/>
            <a:ext cx="7961522" cy="529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41071" y="17498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1400" b="1" dirty="0" smtClean="0">
                <a:solidFill>
                  <a:srgbClr val="15A527"/>
                </a:solidFill>
                <a:latin typeface="Heiti TC Light" charset="-120"/>
                <a:ea typeface="Heiti TC Light" charset="-120"/>
                <a:cs typeface="Heiti TC Light" charset="-120"/>
              </a:rPr>
              <a:t>講者介紹</a:t>
            </a:r>
            <a:endParaRPr lang="en-US" sz="1400" b="1" dirty="0">
              <a:solidFill>
                <a:srgbClr val="15A527"/>
              </a:solidFill>
              <a:latin typeface="Heiti TC Light" charset="-120"/>
              <a:ea typeface="Heiti TC Light" charset="-120"/>
              <a:cs typeface="Heiti TC Light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r="21188" b="24908"/>
          <a:stretch/>
        </p:blipFill>
        <p:spPr>
          <a:xfrm>
            <a:off x="883404" y="2753222"/>
            <a:ext cx="2674728" cy="2620171"/>
          </a:xfrm>
          <a:prstGeom prst="ellipse">
            <a:avLst/>
          </a:prstGeom>
          <a:noFill/>
          <a:ln>
            <a:noFill/>
          </a:ln>
        </p:spPr>
      </p:pic>
      <p:sp>
        <p:nvSpPr>
          <p:cNvPr id="30" name="矩形 29"/>
          <p:cNvSpPr/>
          <p:nvPr/>
        </p:nvSpPr>
        <p:spPr>
          <a:xfrm>
            <a:off x="1018400" y="1724984"/>
            <a:ext cx="39079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b="1" dirty="0" smtClean="0">
                <a:solidFill>
                  <a:schemeClr val="bg1">
                    <a:lumMod val="50000"/>
                  </a:schemeClr>
                </a:solidFill>
                <a:latin typeface="Helvetica"/>
                <a:ea typeface="儷黑 Pro"/>
                <a:cs typeface="Helvetica"/>
              </a:rPr>
              <a:t>劉書華</a:t>
            </a:r>
          </a:p>
          <a:p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Helvetica"/>
                <a:ea typeface="儷黑 Pro"/>
                <a:cs typeface="Helvetica"/>
              </a:rPr>
              <a:t>業務行銷副總兼執行長特助</a:t>
            </a:r>
            <a:endParaRPr lang="zh-TW" altLang="zh-TW" dirty="0">
              <a:solidFill>
                <a:schemeClr val="bg1">
                  <a:lumMod val="50000"/>
                </a:schemeClr>
              </a:solidFill>
              <a:latin typeface="Helvetica"/>
              <a:ea typeface="儷黑 Pro"/>
              <a:cs typeface="Helvetica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920262" y="3863252"/>
            <a:ext cx="130997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700" b="1" dirty="0" smtClean="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4A Agency</a:t>
            </a:r>
            <a:endParaRPr kumimoji="1" lang="zh-TW" altLang="en-US" sz="1700" b="1" dirty="0">
              <a:solidFill>
                <a:schemeClr val="bg1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5637720" y="386325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 dirty="0" smtClean="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SONY</a:t>
            </a:r>
            <a:endParaRPr kumimoji="1" lang="zh-TW" altLang="en-US" b="1" dirty="0">
              <a:solidFill>
                <a:schemeClr val="bg1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7014126" y="3863252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 dirty="0" err="1" smtClean="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Gamania</a:t>
            </a:r>
            <a:endParaRPr kumimoji="1" lang="zh-TW" altLang="en-US" b="1" dirty="0">
              <a:solidFill>
                <a:schemeClr val="bg1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8454664" y="3863252"/>
            <a:ext cx="1220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 dirty="0" smtClean="0">
                <a:solidFill>
                  <a:schemeClr val="bg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SAMSUNG</a:t>
            </a:r>
            <a:endParaRPr kumimoji="1" lang="zh-TW" altLang="en-US" sz="1600" b="1" dirty="0">
              <a:solidFill>
                <a:schemeClr val="bg1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3918460" y="3437362"/>
            <a:ext cx="1251891" cy="1251891"/>
          </a:xfrm>
          <a:prstGeom prst="ellipse">
            <a:avLst/>
          </a:prstGeom>
          <a:noFill/>
          <a:ln w="25400">
            <a:solidFill>
              <a:srgbClr val="47992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noFill/>
            </a:endParaRPr>
          </a:p>
        </p:txBody>
      </p:sp>
      <p:sp>
        <p:nvSpPr>
          <p:cNvPr id="45" name="橢圓 44"/>
          <p:cNvSpPr/>
          <p:nvPr/>
        </p:nvSpPr>
        <p:spPr>
          <a:xfrm>
            <a:off x="5431121" y="3437362"/>
            <a:ext cx="1251891" cy="1251891"/>
          </a:xfrm>
          <a:prstGeom prst="ellipse">
            <a:avLst/>
          </a:prstGeom>
          <a:noFill/>
          <a:ln w="25400">
            <a:solidFill>
              <a:srgbClr val="47992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noFill/>
            </a:endParaRPr>
          </a:p>
        </p:txBody>
      </p:sp>
      <p:sp>
        <p:nvSpPr>
          <p:cNvPr id="55" name="橢圓 54"/>
          <p:cNvSpPr/>
          <p:nvPr/>
        </p:nvSpPr>
        <p:spPr>
          <a:xfrm>
            <a:off x="6943782" y="3437362"/>
            <a:ext cx="1251891" cy="1251891"/>
          </a:xfrm>
          <a:prstGeom prst="ellipse">
            <a:avLst/>
          </a:prstGeom>
          <a:noFill/>
          <a:ln w="25400">
            <a:solidFill>
              <a:srgbClr val="47992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noFill/>
            </a:endParaRPr>
          </a:p>
        </p:txBody>
      </p:sp>
      <p:sp>
        <p:nvSpPr>
          <p:cNvPr id="56" name="橢圓 55"/>
          <p:cNvSpPr/>
          <p:nvPr/>
        </p:nvSpPr>
        <p:spPr>
          <a:xfrm>
            <a:off x="8456443" y="3437362"/>
            <a:ext cx="1251891" cy="1251891"/>
          </a:xfrm>
          <a:prstGeom prst="ellipse">
            <a:avLst/>
          </a:prstGeom>
          <a:noFill/>
          <a:ln w="25400">
            <a:solidFill>
              <a:srgbClr val="47992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noFill/>
            </a:endParaRPr>
          </a:p>
        </p:txBody>
      </p:sp>
      <p:sp>
        <p:nvSpPr>
          <p:cNvPr id="57" name="橢圓 56"/>
          <p:cNvSpPr/>
          <p:nvPr/>
        </p:nvSpPr>
        <p:spPr>
          <a:xfrm>
            <a:off x="9969104" y="3437362"/>
            <a:ext cx="1251891" cy="1251891"/>
          </a:xfrm>
          <a:prstGeom prst="ellipse">
            <a:avLst/>
          </a:prstGeom>
          <a:noFill/>
          <a:ln w="25400">
            <a:solidFill>
              <a:srgbClr val="47992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noFill/>
            </a:endParaRPr>
          </a:p>
        </p:txBody>
      </p:sp>
      <p:sp>
        <p:nvSpPr>
          <p:cNvPr id="58" name="文字方塊 57"/>
          <p:cNvSpPr txBox="1"/>
          <p:nvPr/>
        </p:nvSpPr>
        <p:spPr>
          <a:xfrm>
            <a:off x="9969104" y="3863252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 dirty="0" err="1" smtClean="0">
                <a:solidFill>
                  <a:srgbClr val="479921"/>
                </a:solidFill>
                <a:latin typeface="Helvetica" charset="0"/>
                <a:ea typeface="Helvetica" charset="0"/>
                <a:cs typeface="Helvetica" charset="0"/>
              </a:rPr>
              <a:t>Gogolook</a:t>
            </a:r>
            <a:endParaRPr kumimoji="1" lang="zh-TW" altLang="en-US" b="1" dirty="0">
              <a:solidFill>
                <a:srgbClr val="47992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131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641071" y="17498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dirty="0" err="1" smtClean="0">
                <a:solidFill>
                  <a:srgbClr val="15A527"/>
                </a:solidFill>
                <a:latin typeface="Helvetica" charset="0"/>
                <a:ea typeface="Helvetica" charset="0"/>
                <a:cs typeface="Helvetica" charset="0"/>
              </a:rPr>
              <a:t>Whoscall</a:t>
            </a:r>
            <a:r>
              <a:rPr lang="zh-TW" altLang="en-US" sz="1400" b="1" dirty="0" smtClean="0">
                <a:solidFill>
                  <a:srgbClr val="15A527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zh-TW" altLang="en-US" sz="1400" b="1" dirty="0" smtClean="0">
                <a:solidFill>
                  <a:srgbClr val="15A527"/>
                </a:solidFill>
                <a:latin typeface="Heiti TC Light" charset="-120"/>
                <a:ea typeface="Heiti TC Light" charset="-120"/>
                <a:cs typeface="Heiti TC Light" charset="-120"/>
              </a:rPr>
              <a:t>源起</a:t>
            </a:r>
            <a:endParaRPr lang="en-US" sz="1400" b="1" dirty="0">
              <a:solidFill>
                <a:srgbClr val="15A527"/>
              </a:solidFill>
              <a:latin typeface="Heiti TC Light" charset="-120"/>
              <a:ea typeface="Heiti TC Light" charset="-120"/>
              <a:cs typeface="Heiti TC Light" charset="-120"/>
            </a:endParaRPr>
          </a:p>
        </p:txBody>
      </p:sp>
      <p:cxnSp>
        <p:nvCxnSpPr>
          <p:cNvPr id="31" name="直線接點 30"/>
          <p:cNvCxnSpPr/>
          <p:nvPr/>
        </p:nvCxnSpPr>
        <p:spPr>
          <a:xfrm flipV="1">
            <a:off x="5992235" y="3968957"/>
            <a:ext cx="4000266" cy="3646"/>
          </a:xfrm>
          <a:prstGeom prst="line">
            <a:avLst/>
          </a:prstGeom>
          <a:ln w="57150" cmpd="sng">
            <a:solidFill>
              <a:srgbClr val="47AB2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>
            <a:off x="1941337" y="3953459"/>
            <a:ext cx="3748163" cy="13374"/>
          </a:xfrm>
          <a:prstGeom prst="line">
            <a:avLst/>
          </a:prstGeom>
          <a:ln w="57150" cmpd="sng">
            <a:solidFill>
              <a:srgbClr val="47AB2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/>
          <p:cNvCxnSpPr/>
          <p:nvPr/>
        </p:nvCxnSpPr>
        <p:spPr>
          <a:xfrm flipV="1">
            <a:off x="10271174" y="3968957"/>
            <a:ext cx="3752542" cy="3842"/>
          </a:xfrm>
          <a:prstGeom prst="line">
            <a:avLst/>
          </a:prstGeom>
          <a:ln w="57150" cmpd="sng">
            <a:solidFill>
              <a:srgbClr val="47AB2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群組 1"/>
          <p:cNvGrpSpPr/>
          <p:nvPr/>
        </p:nvGrpSpPr>
        <p:grpSpPr>
          <a:xfrm>
            <a:off x="663021" y="1834725"/>
            <a:ext cx="10865958" cy="3448246"/>
            <a:chOff x="735126" y="1834725"/>
            <a:chExt cx="10865958" cy="3448246"/>
          </a:xfrm>
        </p:grpSpPr>
        <p:grpSp>
          <p:nvGrpSpPr>
            <p:cNvPr id="36" name="群組 35"/>
            <p:cNvGrpSpPr/>
            <p:nvPr/>
          </p:nvGrpSpPr>
          <p:grpSpPr>
            <a:xfrm>
              <a:off x="2852024" y="1834726"/>
              <a:ext cx="1747276" cy="2955799"/>
              <a:chOff x="3196479" y="1834726"/>
              <a:chExt cx="1747276" cy="2955799"/>
            </a:xfrm>
          </p:grpSpPr>
          <p:grpSp>
            <p:nvGrpSpPr>
              <p:cNvPr id="28" name="群組 27"/>
              <p:cNvGrpSpPr/>
              <p:nvPr/>
            </p:nvGrpSpPr>
            <p:grpSpPr>
              <a:xfrm>
                <a:off x="3196479" y="3734178"/>
                <a:ext cx="1747276" cy="1056347"/>
                <a:chOff x="2320397" y="3734178"/>
                <a:chExt cx="1747276" cy="1056347"/>
              </a:xfrm>
            </p:grpSpPr>
            <p:sp>
              <p:nvSpPr>
                <p:cNvPr id="12" name="圓角矩形 11"/>
                <p:cNvSpPr/>
                <p:nvPr/>
              </p:nvSpPr>
              <p:spPr>
                <a:xfrm>
                  <a:off x="2564658" y="3734178"/>
                  <a:ext cx="1258754" cy="476743"/>
                </a:xfrm>
                <a:prstGeom prst="roundRect">
                  <a:avLst/>
                </a:prstGeom>
                <a:solidFill>
                  <a:srgbClr val="47AB2B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kumimoji="1" lang="en-US" altLang="zh-TW" dirty="0">
                      <a:latin typeface="Helvetica" charset="0"/>
                      <a:ea typeface="儷黑 Pro"/>
                    </a:rPr>
                    <a:t>2010 8</a:t>
                  </a:r>
                  <a:r>
                    <a:rPr kumimoji="1" lang="zh-TW" altLang="en-US" dirty="0">
                      <a:latin typeface="Helvetica" charset="0"/>
                      <a:ea typeface="儷黑 Pro"/>
                    </a:rPr>
                    <a:t>月</a:t>
                  </a:r>
                </a:p>
              </p:txBody>
            </p:sp>
            <p:sp>
              <p:nvSpPr>
                <p:cNvPr id="13" name="文字方塊 12"/>
                <p:cNvSpPr txBox="1"/>
                <p:nvPr/>
              </p:nvSpPr>
              <p:spPr>
                <a:xfrm>
                  <a:off x="2320397" y="4451971"/>
                  <a:ext cx="174727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TW" sz="16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儷黑 Pro"/>
                      <a:ea typeface="儷黑 Pro"/>
                      <a:cs typeface="儷黑 Pro"/>
                    </a:rPr>
                    <a:t>Whoscall </a:t>
                  </a:r>
                  <a:r>
                    <a:rPr kumimoji="1" lang="zh-TW" altLang="en-US" sz="16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儷黑 Pro"/>
                      <a:ea typeface="儷黑 Pro"/>
                      <a:cs typeface="儷黑 Pro"/>
                    </a:rPr>
                    <a:t>誕生</a:t>
                  </a:r>
                </a:p>
              </p:txBody>
            </p:sp>
          </p:grpSp>
          <p:pic>
            <p:nvPicPr>
              <p:cNvPr id="37" name="圖片 36" descr="timeline-04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79917" y="1834726"/>
                <a:ext cx="1580400" cy="1580400"/>
              </a:xfrm>
              <a:prstGeom prst="rect">
                <a:avLst/>
              </a:prstGeom>
            </p:spPr>
          </p:pic>
        </p:grpSp>
        <p:grpSp>
          <p:nvGrpSpPr>
            <p:cNvPr id="24" name="群組 23"/>
            <p:cNvGrpSpPr/>
            <p:nvPr/>
          </p:nvGrpSpPr>
          <p:grpSpPr>
            <a:xfrm>
              <a:off x="735126" y="1834725"/>
              <a:ext cx="1747276" cy="3448246"/>
              <a:chOff x="1158746" y="1834725"/>
              <a:chExt cx="1747276" cy="3448246"/>
            </a:xfrm>
          </p:grpSpPr>
          <p:grpSp>
            <p:nvGrpSpPr>
              <p:cNvPr id="29" name="群組 28"/>
              <p:cNvGrpSpPr/>
              <p:nvPr/>
            </p:nvGrpSpPr>
            <p:grpSpPr>
              <a:xfrm>
                <a:off x="1158746" y="3734178"/>
                <a:ext cx="1747276" cy="1548793"/>
                <a:chOff x="487159" y="3734175"/>
                <a:chExt cx="1747276" cy="1548793"/>
              </a:xfrm>
            </p:grpSpPr>
            <p:sp>
              <p:nvSpPr>
                <p:cNvPr id="4" name="圓角矩形 3"/>
                <p:cNvSpPr/>
                <p:nvPr/>
              </p:nvSpPr>
              <p:spPr>
                <a:xfrm>
                  <a:off x="903596" y="3734175"/>
                  <a:ext cx="914400" cy="476743"/>
                </a:xfrm>
                <a:prstGeom prst="roundRect">
                  <a:avLst/>
                </a:prstGeom>
                <a:solidFill>
                  <a:srgbClr val="47AB2B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kumimoji="1" lang="en-US" altLang="zh-TW" dirty="0">
                      <a:latin typeface="Helvetica" charset="0"/>
                      <a:ea typeface="儷黑 Pro"/>
                    </a:rPr>
                    <a:t>2010</a:t>
                  </a:r>
                  <a:endParaRPr kumimoji="1" lang="zh-TW" altLang="en-US" dirty="0">
                    <a:latin typeface="Helvetica" charset="0"/>
                    <a:ea typeface="儷黑 Pro"/>
                  </a:endParaRPr>
                </a:p>
              </p:txBody>
            </p:sp>
            <p:sp>
              <p:nvSpPr>
                <p:cNvPr id="5" name="文字方塊 4"/>
                <p:cNvSpPr txBox="1"/>
                <p:nvPr/>
              </p:nvSpPr>
              <p:spPr>
                <a:xfrm>
                  <a:off x="487159" y="4451971"/>
                  <a:ext cx="1747276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zh-TW" altLang="en-US" sz="16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儷黑 Pro"/>
                      <a:ea typeface="儷黑 Pro"/>
                      <a:cs typeface="儷黑 Pro"/>
                    </a:rPr>
                    <a:t>三位研究所同學</a:t>
                  </a:r>
                  <a:endParaRPr kumimoji="1" lang="en-US" altLang="zh-TW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儷黑 Pro"/>
                    <a:ea typeface="儷黑 Pro"/>
                    <a:cs typeface="儷黑 Pro"/>
                  </a:endParaRPr>
                </a:p>
                <a:p>
                  <a:pPr algn="ctr"/>
                  <a:r>
                    <a:rPr kumimoji="1" lang="zh-TW" altLang="en-US" sz="16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儷黑 Pro"/>
                      <a:ea typeface="儷黑 Pro"/>
                      <a:cs typeface="儷黑 Pro"/>
                    </a:rPr>
                    <a:t>決定在工作之餘</a:t>
                  </a:r>
                  <a:endParaRPr kumimoji="1" lang="en-US" altLang="zh-TW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儷黑 Pro"/>
                    <a:ea typeface="儷黑 Pro"/>
                    <a:cs typeface="儷黑 Pro"/>
                  </a:endParaRPr>
                </a:p>
                <a:p>
                  <a:pPr algn="ctr"/>
                  <a:r>
                    <a:rPr kumimoji="1" lang="zh-TW" altLang="en-US" sz="16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儷黑 Pro"/>
                      <a:ea typeface="儷黑 Pro"/>
                      <a:cs typeface="儷黑 Pro"/>
                    </a:rPr>
                    <a:t>一起創業</a:t>
                  </a:r>
                </a:p>
              </p:txBody>
            </p:sp>
          </p:grpSp>
          <p:pic>
            <p:nvPicPr>
              <p:cNvPr id="34" name="圖片 33" descr="timeline-03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42184" y="1834725"/>
                <a:ext cx="1580400" cy="1580400"/>
              </a:xfrm>
              <a:prstGeom prst="rect">
                <a:avLst/>
              </a:prstGeom>
            </p:spPr>
          </p:pic>
        </p:grpSp>
        <p:grpSp>
          <p:nvGrpSpPr>
            <p:cNvPr id="33" name="群組 32"/>
            <p:cNvGrpSpPr/>
            <p:nvPr/>
          </p:nvGrpSpPr>
          <p:grpSpPr>
            <a:xfrm>
              <a:off x="4968922" y="1834725"/>
              <a:ext cx="1747276" cy="3187002"/>
              <a:chOff x="1156893" y="1862838"/>
              <a:chExt cx="1747276" cy="3187002"/>
            </a:xfrm>
          </p:grpSpPr>
          <p:pic>
            <p:nvPicPr>
              <p:cNvPr id="40" name="圖片 39" descr="timeline-08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40331" y="1862838"/>
                <a:ext cx="1580400" cy="1580400"/>
              </a:xfrm>
              <a:prstGeom prst="rect">
                <a:avLst/>
              </a:prstGeom>
            </p:spPr>
          </p:pic>
          <p:sp>
            <p:nvSpPr>
              <p:cNvPr id="44" name="文字方塊 43"/>
              <p:cNvSpPr txBox="1"/>
              <p:nvPr/>
            </p:nvSpPr>
            <p:spPr>
              <a:xfrm>
                <a:off x="1156893" y="4465065"/>
                <a:ext cx="17472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TW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儷黑 Pro"/>
                    <a:ea typeface="儷黑 Pro"/>
                    <a:cs typeface="儷黑 Pro"/>
                  </a:rPr>
                  <a:t>Gogolook </a:t>
                </a:r>
                <a:r>
                  <a:rPr kumimoji="1" lang="zh-TW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儷黑 Pro"/>
                    <a:ea typeface="儷黑 Pro"/>
                    <a:cs typeface="儷黑 Pro"/>
                  </a:rPr>
                  <a:t>加入</a:t>
                </a:r>
                <a:r>
                  <a:rPr kumimoji="1" lang="en-US" altLang="zh-TW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儷黑 Pro"/>
                    <a:ea typeface="儷黑 Pro"/>
                    <a:cs typeface="儷黑 Pro"/>
                  </a:rPr>
                  <a:t>NAVER </a:t>
                </a:r>
                <a:r>
                  <a:rPr kumimoji="1" lang="zh-TW" altLang="en-US" sz="1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儷黑 Pro"/>
                    <a:ea typeface="儷黑 Pro"/>
                    <a:cs typeface="儷黑 Pro"/>
                  </a:rPr>
                  <a:t>集團</a:t>
                </a:r>
                <a:r>
                  <a:rPr kumimoji="1" lang="en-US" altLang="zh-TW" sz="1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儷黑 Pro"/>
                    <a:ea typeface="儷黑 Pro"/>
                    <a:cs typeface="儷黑 Pro"/>
                  </a:rPr>
                  <a:t> </a:t>
                </a:r>
                <a:endParaRPr kumimoji="1" lang="zh-TW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儷黑 Pro"/>
                  <a:ea typeface="儷黑 Pro"/>
                  <a:cs typeface="儷黑 Pro"/>
                </a:endParaRPr>
              </a:p>
            </p:txBody>
          </p:sp>
          <p:sp>
            <p:nvSpPr>
              <p:cNvPr id="46" name="圓角矩形 45"/>
              <p:cNvSpPr/>
              <p:nvPr/>
            </p:nvSpPr>
            <p:spPr>
              <a:xfrm>
                <a:off x="1240331" y="3747273"/>
                <a:ext cx="1419577" cy="476743"/>
              </a:xfrm>
              <a:prstGeom prst="roundRect">
                <a:avLst/>
              </a:prstGeom>
              <a:solidFill>
                <a:srgbClr val="47AB2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kumimoji="1" lang="en-US" altLang="zh-TW" dirty="0">
                    <a:latin typeface="Helvetica" charset="0"/>
                    <a:ea typeface="儷黑 Pro"/>
                  </a:rPr>
                  <a:t>2013 12</a:t>
                </a:r>
                <a:r>
                  <a:rPr kumimoji="1" lang="zh-TW" altLang="en-US" dirty="0">
                    <a:latin typeface="Helvetica" charset="0"/>
                    <a:ea typeface="儷黑 Pro"/>
                  </a:rPr>
                  <a:t>月</a:t>
                </a:r>
              </a:p>
            </p:txBody>
          </p:sp>
        </p:grpSp>
        <p:grpSp>
          <p:nvGrpSpPr>
            <p:cNvPr id="47" name="群組 46"/>
            <p:cNvGrpSpPr/>
            <p:nvPr/>
          </p:nvGrpSpPr>
          <p:grpSpPr>
            <a:xfrm>
              <a:off x="7085820" y="1834725"/>
              <a:ext cx="1941974" cy="3196229"/>
              <a:chOff x="5075547" y="1862838"/>
              <a:chExt cx="1941974" cy="3196229"/>
            </a:xfrm>
          </p:grpSpPr>
          <p:pic>
            <p:nvPicPr>
              <p:cNvPr id="48" name="圖片 4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56334" y="1862838"/>
                <a:ext cx="1580400" cy="1580400"/>
              </a:xfrm>
              <a:prstGeom prst="rect">
                <a:avLst/>
              </a:prstGeom>
            </p:spPr>
          </p:pic>
          <p:sp>
            <p:nvSpPr>
              <p:cNvPr id="49" name="文字方塊 48"/>
              <p:cNvSpPr txBox="1"/>
              <p:nvPr/>
            </p:nvSpPr>
            <p:spPr>
              <a:xfrm>
                <a:off x="5075547" y="4474292"/>
                <a:ext cx="194197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TW" sz="1600" b="1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儷黑 Pro"/>
                    <a:ea typeface="儷黑 Pro"/>
                    <a:cs typeface="儷黑 Pro"/>
                  </a:rPr>
                  <a:t>Whoscall</a:t>
                </a:r>
                <a:r>
                  <a:rPr kumimoji="1" lang="zh-TW" altLang="en-US" sz="1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儷黑 Pro"/>
                    <a:ea typeface="儷黑 Pro"/>
                    <a:cs typeface="儷黑 Pro"/>
                  </a:rPr>
                  <a:t> 全球下載</a:t>
                </a:r>
              </a:p>
              <a:p>
                <a:pPr algn="ctr"/>
                <a:r>
                  <a:rPr kumimoji="1" lang="zh-TW" altLang="en-US" sz="1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儷黑 Pro"/>
                    <a:ea typeface="儷黑 Pro"/>
                    <a:cs typeface="儷黑 Pro"/>
                  </a:rPr>
                  <a:t>突破</a:t>
                </a:r>
                <a:r>
                  <a:rPr kumimoji="1" lang="zh-TW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儷黑 Pro"/>
                    <a:ea typeface="儷黑 Pro"/>
                    <a:cs typeface="儷黑 Pro"/>
                  </a:rPr>
                  <a:t>一千萬</a:t>
                </a:r>
                <a:endParaRPr kumimoji="1" lang="en-US" altLang="zh-TW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儷黑 Pro"/>
                  <a:ea typeface="儷黑 Pro"/>
                  <a:cs typeface="儷黑 Pro"/>
                </a:endParaRPr>
              </a:p>
            </p:txBody>
          </p:sp>
          <p:sp>
            <p:nvSpPr>
              <p:cNvPr id="50" name="圓角矩形 49"/>
              <p:cNvSpPr/>
              <p:nvPr/>
            </p:nvSpPr>
            <p:spPr>
              <a:xfrm>
                <a:off x="5417157" y="3747273"/>
                <a:ext cx="1258754" cy="476743"/>
              </a:xfrm>
              <a:prstGeom prst="roundRect">
                <a:avLst/>
              </a:prstGeom>
              <a:solidFill>
                <a:srgbClr val="47AB2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kumimoji="1" lang="en-US" altLang="zh-TW" dirty="0">
                    <a:latin typeface="Helvetica" charset="0"/>
                    <a:ea typeface="儷黑 Pro"/>
                  </a:rPr>
                  <a:t>2014 2</a:t>
                </a:r>
                <a:r>
                  <a:rPr kumimoji="1" lang="zh-TW" altLang="en-US" dirty="0">
                    <a:latin typeface="Helvetica" charset="0"/>
                    <a:ea typeface="儷黑 Pro"/>
                  </a:rPr>
                  <a:t>月</a:t>
                </a:r>
              </a:p>
            </p:txBody>
          </p:sp>
        </p:grpSp>
        <p:grpSp>
          <p:nvGrpSpPr>
            <p:cNvPr id="51" name="群組 50"/>
            <p:cNvGrpSpPr/>
            <p:nvPr/>
          </p:nvGrpSpPr>
          <p:grpSpPr>
            <a:xfrm>
              <a:off x="9397416" y="1834725"/>
              <a:ext cx="2203668" cy="3183499"/>
              <a:chOff x="7024666" y="1862838"/>
              <a:chExt cx="2203668" cy="3183499"/>
            </a:xfrm>
          </p:grpSpPr>
          <p:pic>
            <p:nvPicPr>
              <p:cNvPr id="52" name="圖片 51" descr="timeline-10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36300" y="1862838"/>
                <a:ext cx="1580400" cy="1580400"/>
              </a:xfrm>
              <a:prstGeom prst="rect">
                <a:avLst/>
              </a:prstGeom>
            </p:spPr>
          </p:pic>
          <p:sp>
            <p:nvSpPr>
              <p:cNvPr id="53" name="圓角矩形 52"/>
              <p:cNvSpPr/>
              <p:nvPr/>
            </p:nvSpPr>
            <p:spPr>
              <a:xfrm>
                <a:off x="7497123" y="3747273"/>
                <a:ext cx="1258754" cy="476743"/>
              </a:xfrm>
              <a:prstGeom prst="roundRect">
                <a:avLst/>
              </a:prstGeom>
              <a:solidFill>
                <a:srgbClr val="47AB2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kumimoji="1" lang="en-US" altLang="zh-TW" dirty="0" smtClean="0">
                    <a:latin typeface="Helvetica" charset="0"/>
                    <a:ea typeface="儷黑 Pro"/>
                  </a:rPr>
                  <a:t>2014</a:t>
                </a:r>
                <a:r>
                  <a:rPr kumimoji="1" lang="zh-TW" altLang="en-US" dirty="0" smtClean="0">
                    <a:latin typeface="Helvetica" charset="0"/>
                    <a:ea typeface="儷黑 Pro"/>
                  </a:rPr>
                  <a:t> </a:t>
                </a:r>
                <a:r>
                  <a:rPr kumimoji="1" lang="en-US" altLang="zh-TW" dirty="0" smtClean="0">
                    <a:latin typeface="Helvetica" charset="0"/>
                    <a:ea typeface="儷黑 Pro"/>
                  </a:rPr>
                  <a:t>4</a:t>
                </a:r>
                <a:r>
                  <a:rPr kumimoji="1" lang="zh-TW" altLang="en-US" dirty="0" smtClean="0">
                    <a:latin typeface="Helvetica" charset="0"/>
                    <a:ea typeface="儷黑 Pro"/>
                  </a:rPr>
                  <a:t>月</a:t>
                </a:r>
                <a:endParaRPr kumimoji="1" lang="zh-TW" altLang="en-US" dirty="0">
                  <a:latin typeface="Helvetica" charset="0"/>
                  <a:ea typeface="儷黑 Pro"/>
                </a:endParaRPr>
              </a:p>
            </p:txBody>
          </p:sp>
          <p:sp>
            <p:nvSpPr>
              <p:cNvPr id="54" name="文字方塊 53"/>
              <p:cNvSpPr txBox="1"/>
              <p:nvPr/>
            </p:nvSpPr>
            <p:spPr>
              <a:xfrm>
                <a:off x="7024666" y="4461562"/>
                <a:ext cx="220366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TW" sz="16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儷黑 Pro"/>
                    <a:ea typeface="儷黑 Pro"/>
                    <a:cs typeface="儷黑 Pro"/>
                  </a:rPr>
                  <a:t>Whoscall</a:t>
                </a:r>
                <a:r>
                  <a:rPr kumimoji="1" lang="en-US" altLang="zh-TW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儷黑 Pro"/>
                    <a:ea typeface="儷黑 Pro"/>
                    <a:cs typeface="儷黑 Pro"/>
                  </a:rPr>
                  <a:t> </a:t>
                </a:r>
                <a:r>
                  <a:rPr kumimoji="1" lang="zh-TW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儷黑 Pro"/>
                    <a:ea typeface="儷黑 Pro"/>
                    <a:cs typeface="儷黑 Pro"/>
                  </a:rPr>
                  <a:t>推出</a:t>
                </a:r>
                <a:r>
                  <a:rPr kumimoji="1" lang="en-US" altLang="zh-TW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儷黑 Pro"/>
                    <a:ea typeface="儷黑 Pro"/>
                    <a:cs typeface="儷黑 Pro"/>
                  </a:rPr>
                  <a:t>Windows Phone</a:t>
                </a:r>
                <a:r>
                  <a:rPr kumimoji="1" lang="zh-TW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儷黑 Pro"/>
                    <a:ea typeface="儷黑 Pro"/>
                    <a:cs typeface="儷黑 Pro"/>
                  </a:rPr>
                  <a:t>版本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9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直線接點 19"/>
          <p:cNvCxnSpPr/>
          <p:nvPr/>
        </p:nvCxnSpPr>
        <p:spPr>
          <a:xfrm>
            <a:off x="-19486" y="3965005"/>
            <a:ext cx="2669650" cy="3"/>
          </a:xfrm>
          <a:prstGeom prst="line">
            <a:avLst/>
          </a:prstGeom>
          <a:ln w="57150" cmpd="sng">
            <a:solidFill>
              <a:srgbClr val="47AB2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639688" y="17498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dirty="0" err="1" smtClean="0">
                <a:solidFill>
                  <a:srgbClr val="15A527"/>
                </a:solidFill>
                <a:latin typeface="Helvetica" charset="0"/>
                <a:ea typeface="Helvetica" charset="0"/>
                <a:cs typeface="Helvetica" charset="0"/>
              </a:rPr>
              <a:t>Whoscall</a:t>
            </a:r>
            <a:r>
              <a:rPr lang="zh-TW" altLang="en-US" sz="1400" b="1" dirty="0" smtClean="0">
                <a:solidFill>
                  <a:srgbClr val="15A527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zh-TW" altLang="en-US" sz="1400" b="1" dirty="0" smtClean="0">
                <a:solidFill>
                  <a:srgbClr val="15A527"/>
                </a:solidFill>
                <a:latin typeface="Heiti TC Light" charset="-120"/>
                <a:ea typeface="Heiti TC Light" charset="-120"/>
                <a:cs typeface="Heiti TC Light" charset="-120"/>
              </a:rPr>
              <a:t>源起</a:t>
            </a:r>
            <a:endParaRPr lang="en-US" sz="1400" b="1" dirty="0">
              <a:solidFill>
                <a:srgbClr val="15A527"/>
              </a:solidFill>
              <a:latin typeface="Heiti TC Light" charset="-120"/>
              <a:ea typeface="Heiti TC Light" charset="-120"/>
              <a:cs typeface="Heiti TC Light" charset="-120"/>
            </a:endParaRPr>
          </a:p>
        </p:txBody>
      </p:sp>
      <p:cxnSp>
        <p:nvCxnSpPr>
          <p:cNvPr id="23" name="直線接點 22"/>
          <p:cNvCxnSpPr/>
          <p:nvPr/>
        </p:nvCxnSpPr>
        <p:spPr>
          <a:xfrm>
            <a:off x="2655920" y="3965005"/>
            <a:ext cx="7922950" cy="61309"/>
          </a:xfrm>
          <a:prstGeom prst="line">
            <a:avLst/>
          </a:prstGeom>
          <a:ln w="57150" cmpd="sng">
            <a:solidFill>
              <a:srgbClr val="47AB2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/>
          <p:cNvCxnSpPr/>
          <p:nvPr/>
        </p:nvCxnSpPr>
        <p:spPr>
          <a:xfrm flipV="1">
            <a:off x="10854369" y="4026313"/>
            <a:ext cx="3742326" cy="3"/>
          </a:xfrm>
          <a:prstGeom prst="line">
            <a:avLst/>
          </a:prstGeom>
          <a:ln w="57150" cmpd="sng">
            <a:solidFill>
              <a:srgbClr val="47AB2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群組 23"/>
          <p:cNvGrpSpPr/>
          <p:nvPr/>
        </p:nvGrpSpPr>
        <p:grpSpPr>
          <a:xfrm>
            <a:off x="376626" y="1831841"/>
            <a:ext cx="11469747" cy="3759242"/>
            <a:chOff x="152718" y="1862838"/>
            <a:chExt cx="11469747" cy="3759242"/>
          </a:xfrm>
        </p:grpSpPr>
        <p:grpSp>
          <p:nvGrpSpPr>
            <p:cNvPr id="9" name="群組 8"/>
            <p:cNvGrpSpPr/>
            <p:nvPr/>
          </p:nvGrpSpPr>
          <p:grpSpPr>
            <a:xfrm>
              <a:off x="152718" y="1862838"/>
              <a:ext cx="2088625" cy="3176737"/>
              <a:chOff x="9116961" y="1862838"/>
              <a:chExt cx="2088625" cy="3176737"/>
            </a:xfrm>
          </p:grpSpPr>
          <p:pic>
            <p:nvPicPr>
              <p:cNvPr id="48" name="圖片 47" descr="timeline-11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371073" y="1862838"/>
                <a:ext cx="1580400" cy="1580400"/>
              </a:xfrm>
              <a:prstGeom prst="rect">
                <a:avLst/>
              </a:prstGeom>
            </p:spPr>
          </p:pic>
          <p:sp>
            <p:nvSpPr>
              <p:cNvPr id="49" name="圓角矩形 48"/>
              <p:cNvSpPr/>
              <p:nvPr/>
            </p:nvSpPr>
            <p:spPr>
              <a:xfrm>
                <a:off x="9458571" y="3747273"/>
                <a:ext cx="1332079" cy="480763"/>
              </a:xfrm>
              <a:prstGeom prst="roundRect">
                <a:avLst/>
              </a:prstGeom>
              <a:solidFill>
                <a:srgbClr val="47AB2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kumimoji="1" lang="en-US" altLang="zh-TW" dirty="0">
                    <a:latin typeface="Helvetica" charset="0"/>
                    <a:ea typeface="儷黑 Pro"/>
                  </a:rPr>
                  <a:t>2014 12</a:t>
                </a:r>
                <a:r>
                  <a:rPr kumimoji="1" lang="zh-TW" altLang="en-US" dirty="0">
                    <a:latin typeface="Helvetica" charset="0"/>
                    <a:ea typeface="儷黑 Pro"/>
                  </a:rPr>
                  <a:t>月</a:t>
                </a:r>
              </a:p>
            </p:txBody>
          </p:sp>
          <p:sp>
            <p:nvSpPr>
              <p:cNvPr id="50" name="文字方塊 49"/>
              <p:cNvSpPr txBox="1"/>
              <p:nvPr/>
            </p:nvSpPr>
            <p:spPr>
              <a:xfrm>
                <a:off x="9116961" y="4454800"/>
                <a:ext cx="20886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TW" sz="16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儷黑 Pro"/>
                    <a:ea typeface="儷黑 Pro"/>
                    <a:cs typeface="儷黑 Pro"/>
                  </a:rPr>
                  <a:t>Whoscall</a:t>
                </a:r>
                <a:r>
                  <a:rPr kumimoji="1" lang="en-US" altLang="zh-TW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儷黑 Pro"/>
                    <a:ea typeface="儷黑 Pro"/>
                    <a:cs typeface="儷黑 Pro"/>
                  </a:rPr>
                  <a:t> </a:t>
                </a:r>
                <a:r>
                  <a:rPr kumimoji="1" lang="zh-TW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儷黑 Pro"/>
                    <a:ea typeface="儷黑 Pro"/>
                    <a:cs typeface="儷黑 Pro"/>
                  </a:rPr>
                  <a:t>推出</a:t>
                </a:r>
                <a:endParaRPr kumimoji="1" lang="en-US" altLang="zh-TW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儷黑 Pro"/>
                  <a:ea typeface="儷黑 Pro"/>
                  <a:cs typeface="儷黑 Pro"/>
                </a:endParaRPr>
              </a:p>
              <a:p>
                <a:pPr algn="ctr"/>
                <a:r>
                  <a:rPr kumimoji="1" lang="en-US" altLang="zh-TW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儷黑 Pro"/>
                    <a:ea typeface="儷黑 Pro"/>
                    <a:cs typeface="儷黑 Pro"/>
                  </a:rPr>
                  <a:t>iOS</a:t>
                </a:r>
                <a:r>
                  <a:rPr kumimoji="1" lang="zh-TW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儷黑 Pro"/>
                    <a:ea typeface="儷黑 Pro"/>
                    <a:cs typeface="儷黑 Pro"/>
                  </a:rPr>
                  <a:t>版本</a:t>
                </a:r>
              </a:p>
            </p:txBody>
          </p:sp>
        </p:grpSp>
        <p:grpSp>
          <p:nvGrpSpPr>
            <p:cNvPr id="14" name="群組 13"/>
            <p:cNvGrpSpPr/>
            <p:nvPr/>
          </p:nvGrpSpPr>
          <p:grpSpPr>
            <a:xfrm>
              <a:off x="2550248" y="1862838"/>
              <a:ext cx="1967298" cy="3200868"/>
              <a:chOff x="2587232" y="1862838"/>
              <a:chExt cx="1967298" cy="3200868"/>
            </a:xfrm>
          </p:grpSpPr>
          <p:sp>
            <p:nvSpPr>
              <p:cNvPr id="28" name="文字方塊 27"/>
              <p:cNvSpPr txBox="1"/>
              <p:nvPr/>
            </p:nvSpPr>
            <p:spPr>
              <a:xfrm>
                <a:off x="2587232" y="4478931"/>
                <a:ext cx="196729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TW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儷黑 Pro"/>
                    <a:ea typeface="儷黑 Pro"/>
                    <a:cs typeface="儷黑 Pro"/>
                  </a:rPr>
                  <a:t>Whoscall </a:t>
                </a:r>
                <a:r>
                  <a:rPr kumimoji="1" lang="zh-TW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儷黑 Pro"/>
                    <a:ea typeface="儷黑 Pro"/>
                    <a:cs typeface="儷黑 Pro"/>
                  </a:rPr>
                  <a:t>全球下載突破兩千萬</a:t>
                </a:r>
                <a:endParaRPr kumimoji="1" lang="en-US" altLang="zh-TW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儷黑 Pro"/>
                  <a:ea typeface="儷黑 Pro"/>
                  <a:cs typeface="儷黑 Pro"/>
                </a:endParaRPr>
              </a:p>
            </p:txBody>
          </p:sp>
          <p:sp>
            <p:nvSpPr>
              <p:cNvPr id="29" name="圓角矩形 28"/>
              <p:cNvSpPr/>
              <p:nvPr/>
            </p:nvSpPr>
            <p:spPr>
              <a:xfrm>
                <a:off x="2941504" y="3775425"/>
                <a:ext cx="1258754" cy="474288"/>
              </a:xfrm>
              <a:prstGeom prst="roundRect">
                <a:avLst/>
              </a:prstGeom>
              <a:solidFill>
                <a:srgbClr val="47AB2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kumimoji="1" lang="en-US" altLang="zh-TW" dirty="0">
                    <a:latin typeface="Helvetica" charset="0"/>
                    <a:ea typeface="儷黑 Pro"/>
                  </a:rPr>
                  <a:t>2015 1</a:t>
                </a:r>
                <a:r>
                  <a:rPr kumimoji="1" lang="zh-TW" altLang="en-US" dirty="0">
                    <a:latin typeface="Helvetica" charset="0"/>
                    <a:ea typeface="儷黑 Pro"/>
                  </a:rPr>
                  <a:t>月</a:t>
                </a:r>
              </a:p>
            </p:txBody>
          </p:sp>
          <p:pic>
            <p:nvPicPr>
              <p:cNvPr id="30" name="圖片 2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0681" y="1862838"/>
                <a:ext cx="1580400" cy="1580400"/>
              </a:xfrm>
              <a:prstGeom prst="rect">
                <a:avLst/>
              </a:prstGeom>
            </p:spPr>
          </p:pic>
        </p:grpSp>
        <p:grpSp>
          <p:nvGrpSpPr>
            <p:cNvPr id="31" name="群組 30"/>
            <p:cNvGrpSpPr/>
            <p:nvPr/>
          </p:nvGrpSpPr>
          <p:grpSpPr>
            <a:xfrm>
              <a:off x="4826452" y="1928769"/>
              <a:ext cx="1935899" cy="3693311"/>
              <a:chOff x="2910432" y="1815572"/>
              <a:chExt cx="1935899" cy="3693311"/>
            </a:xfrm>
          </p:grpSpPr>
          <p:grpSp>
            <p:nvGrpSpPr>
              <p:cNvPr id="32" name="群組 31"/>
              <p:cNvGrpSpPr/>
              <p:nvPr/>
            </p:nvGrpSpPr>
            <p:grpSpPr>
              <a:xfrm>
                <a:off x="2910432" y="3680741"/>
                <a:ext cx="1935899" cy="1828142"/>
                <a:chOff x="6178716" y="3686761"/>
                <a:chExt cx="1935899" cy="1828142"/>
              </a:xfrm>
            </p:grpSpPr>
            <p:sp>
              <p:nvSpPr>
                <p:cNvPr id="34" name="文字方塊 33"/>
                <p:cNvSpPr txBox="1"/>
                <p:nvPr/>
              </p:nvSpPr>
              <p:spPr>
                <a:xfrm>
                  <a:off x="6178716" y="4437685"/>
                  <a:ext cx="1935899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zh-TW" altLang="en-US" sz="16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儷黑 Pro"/>
                      <a:ea typeface="儷黑 Pro"/>
                      <a:cs typeface="儷黑 Pro"/>
                    </a:rPr>
                    <a:t>小熊來電加入</a:t>
                  </a:r>
                  <a:r>
                    <a:rPr kumimoji="1" lang="en-US" altLang="zh-TW" sz="16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儷黑 Pro"/>
                      <a:ea typeface="儷黑 Pro"/>
                      <a:cs typeface="儷黑 Pro"/>
                    </a:rPr>
                    <a:t>Whoscall </a:t>
                  </a:r>
                  <a:r>
                    <a:rPr kumimoji="1" lang="zh-TW" altLang="en-US" sz="16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儷黑 Pro"/>
                      <a:ea typeface="儷黑 Pro"/>
                      <a:cs typeface="儷黑 Pro"/>
                    </a:rPr>
                    <a:t>產品線</a:t>
                  </a:r>
                  <a:endParaRPr kumimoji="1" lang="en-US" altLang="zh-TW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儷黑 Pro"/>
                    <a:ea typeface="儷黑 Pro"/>
                    <a:cs typeface="儷黑 Pro"/>
                  </a:endParaRPr>
                </a:p>
                <a:p>
                  <a:pPr algn="ctr"/>
                  <a:r>
                    <a:rPr kumimoji="1" lang="zh-TW" altLang="zh-TW" sz="16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儷黑 Pro"/>
                      <a:ea typeface="儷黑 Pro"/>
                      <a:cs typeface="儷黑 Pro"/>
                    </a:rPr>
                    <a:t>W</a:t>
                  </a:r>
                  <a:r>
                    <a:rPr kumimoji="1" lang="en-US" altLang="zh-TW" sz="1600" b="1" dirty="0" err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儷黑 Pro"/>
                      <a:ea typeface="儷黑 Pro"/>
                      <a:cs typeface="儷黑 Pro"/>
                    </a:rPr>
                    <a:t>hoscall</a:t>
                  </a:r>
                  <a:r>
                    <a:rPr kumimoji="1" lang="zh-TW" altLang="en-US" sz="16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儷黑 Pro"/>
                      <a:ea typeface="儷黑 Pro"/>
                      <a:cs typeface="儷黑 Pro"/>
                    </a:rPr>
                    <a:t> 成為</a:t>
                  </a:r>
                  <a:endParaRPr kumimoji="1" lang="en-US" altLang="zh-TW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儷黑 Pro"/>
                    <a:ea typeface="儷黑 Pro"/>
                    <a:cs typeface="儷黑 Pro"/>
                  </a:endParaRPr>
                </a:p>
                <a:p>
                  <a:pPr algn="ctr"/>
                  <a:r>
                    <a:rPr kumimoji="1" lang="zh-TW" altLang="en-US" sz="16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儷黑 Pro"/>
                      <a:ea typeface="儷黑 Pro"/>
                      <a:cs typeface="儷黑 Pro"/>
                    </a:rPr>
                    <a:t>香港市場領導品牌</a:t>
                  </a:r>
                </a:p>
              </p:txBody>
            </p:sp>
            <p:sp>
              <p:nvSpPr>
                <p:cNvPr id="35" name="圓角矩形 34"/>
                <p:cNvSpPr/>
                <p:nvPr/>
              </p:nvSpPr>
              <p:spPr>
                <a:xfrm>
                  <a:off x="6517288" y="3686761"/>
                  <a:ext cx="1258754" cy="476743"/>
                </a:xfrm>
                <a:prstGeom prst="roundRect">
                  <a:avLst/>
                </a:prstGeom>
                <a:solidFill>
                  <a:srgbClr val="47AB2B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kumimoji="1" lang="en-US" altLang="zh-TW" dirty="0">
                      <a:latin typeface="Helvetica" charset="0"/>
                      <a:ea typeface="儷黑 Pro"/>
                    </a:rPr>
                    <a:t>2015 2</a:t>
                  </a:r>
                  <a:r>
                    <a:rPr kumimoji="1" lang="zh-TW" altLang="en-US" dirty="0">
                      <a:latin typeface="Helvetica" charset="0"/>
                      <a:ea typeface="儷黑 Pro"/>
                    </a:rPr>
                    <a:t>月</a:t>
                  </a:r>
                </a:p>
              </p:txBody>
            </p:sp>
          </p:grpSp>
          <p:pic>
            <p:nvPicPr>
              <p:cNvPr id="33" name="圖片 32" descr="timeline-13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88181" y="1815572"/>
                <a:ext cx="1580400" cy="1580400"/>
              </a:xfrm>
              <a:prstGeom prst="rect">
                <a:avLst/>
              </a:prstGeom>
            </p:spPr>
          </p:pic>
        </p:grpSp>
        <p:grpSp>
          <p:nvGrpSpPr>
            <p:cNvPr id="36" name="群組 35"/>
            <p:cNvGrpSpPr/>
            <p:nvPr/>
          </p:nvGrpSpPr>
          <p:grpSpPr>
            <a:xfrm>
              <a:off x="9347460" y="1934922"/>
              <a:ext cx="2275005" cy="3148494"/>
              <a:chOff x="8932173" y="1815572"/>
              <a:chExt cx="2275005" cy="3148494"/>
            </a:xfrm>
          </p:grpSpPr>
          <p:sp>
            <p:nvSpPr>
              <p:cNvPr id="37" name="甜甜圈 36"/>
              <p:cNvSpPr/>
              <p:nvPr/>
            </p:nvSpPr>
            <p:spPr>
              <a:xfrm>
                <a:off x="9908679" y="3776964"/>
                <a:ext cx="321993" cy="321993"/>
              </a:xfrm>
              <a:prstGeom prst="donut">
                <a:avLst/>
              </a:prstGeom>
              <a:solidFill>
                <a:srgbClr val="47AB2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dirty="0">
                  <a:solidFill>
                    <a:schemeClr val="tx1"/>
                  </a:solidFill>
                  <a:latin typeface="Helvetica" charset="0"/>
                  <a:ea typeface="儷黑 Pro"/>
                </a:endParaRPr>
              </a:p>
            </p:txBody>
          </p:sp>
          <p:sp>
            <p:nvSpPr>
              <p:cNvPr id="38" name="文字方塊 37"/>
              <p:cNvSpPr txBox="1"/>
              <p:nvPr/>
            </p:nvSpPr>
            <p:spPr>
              <a:xfrm>
                <a:off x="8932173" y="4379291"/>
                <a:ext cx="22750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600" b="1" dirty="0" smtClean="0">
                    <a:solidFill>
                      <a:srgbClr val="313131"/>
                    </a:solidFill>
                    <a:latin typeface="儷黑 Pro"/>
                    <a:ea typeface="儷黑 Pro"/>
                    <a:cs typeface="儷黑 Pro"/>
                  </a:rPr>
                  <a:t>Whoscall</a:t>
                </a:r>
                <a:r>
                  <a:rPr lang="zh-TW" altLang="en-US" sz="1600" b="1" dirty="0" smtClean="0">
                    <a:solidFill>
                      <a:srgbClr val="313131"/>
                    </a:solidFill>
                    <a:latin typeface="儷黑 Pro"/>
                    <a:ea typeface="儷黑 Pro"/>
                    <a:cs typeface="儷黑 Pro"/>
                  </a:rPr>
                  <a:t> 升級為</a:t>
                </a:r>
              </a:p>
              <a:p>
                <a:pPr algn="ctr"/>
                <a:r>
                  <a:rPr lang="zh-TW" altLang="en-US" sz="1600" b="1" dirty="0" smtClean="0">
                    <a:solidFill>
                      <a:srgbClr val="313131"/>
                    </a:solidFill>
                    <a:latin typeface="儷黑 Pro"/>
                    <a:ea typeface="儷黑 Pro"/>
                    <a:cs typeface="儷黑 Pro"/>
                  </a:rPr>
                  <a:t>通話管家</a:t>
                </a:r>
                <a:endParaRPr lang="zh-TW" altLang="en-US" sz="1600" b="1" dirty="0">
                  <a:solidFill>
                    <a:srgbClr val="313131"/>
                  </a:solidFill>
                  <a:latin typeface="儷黑 Pro"/>
                  <a:ea typeface="儷黑 Pro"/>
                  <a:cs typeface="儷黑 Pro"/>
                </a:endParaRPr>
              </a:p>
            </p:txBody>
          </p:sp>
          <p:pic>
            <p:nvPicPr>
              <p:cNvPr id="39" name="圖片 3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79475" y="1815572"/>
                <a:ext cx="1580400" cy="1580400"/>
              </a:xfrm>
              <a:prstGeom prst="rect">
                <a:avLst/>
              </a:prstGeom>
            </p:spPr>
          </p:pic>
        </p:grpSp>
        <p:grpSp>
          <p:nvGrpSpPr>
            <p:cNvPr id="11" name="群組 10"/>
            <p:cNvGrpSpPr/>
            <p:nvPr/>
          </p:nvGrpSpPr>
          <p:grpSpPr>
            <a:xfrm>
              <a:off x="7071257" y="1928769"/>
              <a:ext cx="1967298" cy="3149210"/>
              <a:chOff x="7416024" y="1928769"/>
              <a:chExt cx="1967298" cy="3149210"/>
            </a:xfrm>
          </p:grpSpPr>
          <p:pic>
            <p:nvPicPr>
              <p:cNvPr id="3" name="圖片 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09473" y="1928769"/>
                <a:ext cx="1580400" cy="1580400"/>
              </a:xfrm>
              <a:prstGeom prst="rect">
                <a:avLst/>
              </a:prstGeom>
            </p:spPr>
          </p:pic>
          <p:sp>
            <p:nvSpPr>
              <p:cNvPr id="43" name="文字方塊 42"/>
              <p:cNvSpPr txBox="1"/>
              <p:nvPr/>
            </p:nvSpPr>
            <p:spPr>
              <a:xfrm>
                <a:off x="7416024" y="4493204"/>
                <a:ext cx="196729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TW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儷黑 Pro"/>
                    <a:ea typeface="儷黑 Pro"/>
                    <a:cs typeface="儷黑 Pro"/>
                  </a:rPr>
                  <a:t>Whoscall </a:t>
                </a:r>
                <a:r>
                  <a:rPr kumimoji="1" lang="zh-TW" altLang="en-US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儷黑 Pro"/>
                    <a:ea typeface="儷黑 Pro"/>
                    <a:cs typeface="儷黑 Pro"/>
                  </a:rPr>
                  <a:t>全球下載</a:t>
                </a:r>
                <a:r>
                  <a:rPr kumimoji="1" lang="zh-TW" altLang="en-US" sz="16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儷黑 Pro"/>
                    <a:ea typeface="儷黑 Pro"/>
                    <a:cs typeface="儷黑 Pro"/>
                  </a:rPr>
                  <a:t>突破三千萬</a:t>
                </a:r>
                <a:endParaRPr kumimoji="1" lang="en-US" altLang="zh-TW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儷黑 Pro"/>
                  <a:ea typeface="儷黑 Pro"/>
                  <a:cs typeface="儷黑 Pro"/>
                </a:endParaRPr>
              </a:p>
            </p:txBody>
          </p:sp>
          <p:sp>
            <p:nvSpPr>
              <p:cNvPr id="46" name="圓角矩形 45"/>
              <p:cNvSpPr/>
              <p:nvPr/>
            </p:nvSpPr>
            <p:spPr>
              <a:xfrm>
                <a:off x="7689885" y="3789698"/>
                <a:ext cx="1419577" cy="474288"/>
              </a:xfrm>
              <a:prstGeom prst="roundRect">
                <a:avLst/>
              </a:prstGeom>
              <a:solidFill>
                <a:srgbClr val="47AB2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kumimoji="1" lang="en-US" altLang="zh-TW" dirty="0">
                    <a:latin typeface="Helvetica" charset="0"/>
                    <a:ea typeface="儷黑 Pro"/>
                  </a:rPr>
                  <a:t>2015 </a:t>
                </a:r>
                <a:r>
                  <a:rPr kumimoji="1" lang="en-US" altLang="zh-TW" dirty="0" smtClean="0">
                    <a:latin typeface="Helvetica" charset="0"/>
                    <a:ea typeface="儷黑 Pro"/>
                  </a:rPr>
                  <a:t>12</a:t>
                </a:r>
                <a:r>
                  <a:rPr kumimoji="1" lang="zh-TW" altLang="en-US" dirty="0" smtClean="0">
                    <a:latin typeface="Helvetica" charset="0"/>
                    <a:ea typeface="儷黑 Pro"/>
                  </a:rPr>
                  <a:t>月</a:t>
                </a:r>
                <a:endParaRPr kumimoji="1" lang="zh-TW" altLang="en-US" dirty="0">
                  <a:latin typeface="Helvetica" charset="0"/>
                  <a:ea typeface="儷黑 Pro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843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47"/>
          <a:stretch/>
        </p:blipFill>
        <p:spPr>
          <a:xfrm>
            <a:off x="351654" y="1219285"/>
            <a:ext cx="2422294" cy="214163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72065" y="19012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1400" b="1" dirty="0" smtClean="0">
                <a:solidFill>
                  <a:srgbClr val="15A527"/>
                </a:solidFill>
                <a:latin typeface="Heiti TC Light" charset="-120"/>
                <a:ea typeface="Heiti TC Light" charset="-120"/>
                <a:cs typeface="Heiti TC Light" charset="-120"/>
              </a:rPr>
              <a:t>媒體報導</a:t>
            </a:r>
            <a:endParaRPr lang="en-US" sz="1400" b="1" dirty="0">
              <a:solidFill>
                <a:srgbClr val="15A527"/>
              </a:solidFill>
              <a:latin typeface="Heiti TC Light" charset="-120"/>
              <a:ea typeface="Heiti TC Light" charset="-120"/>
              <a:cs typeface="Heiti TC Light" charset="-120"/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741" y="1358767"/>
            <a:ext cx="4832102" cy="3222409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1893" y="1358767"/>
            <a:ext cx="2325848" cy="3216113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3948" y="1360501"/>
            <a:ext cx="1874439" cy="3216114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1654" y="3083374"/>
            <a:ext cx="2422294" cy="148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9917" y="5960195"/>
            <a:ext cx="1993900" cy="520700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2497" y="5101253"/>
            <a:ext cx="1993900" cy="558800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3607" y="5101253"/>
            <a:ext cx="1670420" cy="674298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8388" y="5107603"/>
            <a:ext cx="1993900" cy="546100"/>
          </a:xfrm>
          <a:prstGeom prst="rect">
            <a:avLst/>
          </a:prstGeom>
        </p:spPr>
      </p:pic>
      <p:pic>
        <p:nvPicPr>
          <p:cNvPr id="42" name="圖片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3545" y="5960195"/>
            <a:ext cx="546100" cy="558800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3545" y="5101253"/>
            <a:ext cx="546100" cy="558800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3607" y="5979245"/>
            <a:ext cx="1765300" cy="558800"/>
          </a:xfrm>
          <a:prstGeom prst="rect">
            <a:avLst/>
          </a:prstGeom>
        </p:spPr>
      </p:pic>
      <p:pic>
        <p:nvPicPr>
          <p:cNvPr id="45" name="圖片 4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80209" y="5998295"/>
            <a:ext cx="19939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9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圖片 5" descr="bg.png"/>
          <p:cNvPicPr>
            <a:picLocks noChangeAspect="1"/>
          </p:cNvPicPr>
          <p:nvPr/>
        </p:nvPicPr>
        <p:blipFill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49" y="0"/>
            <a:ext cx="9101852" cy="7919634"/>
          </a:xfrm>
          <a:prstGeom prst="rect">
            <a:avLst/>
          </a:prstGeom>
        </p:spPr>
      </p:pic>
      <p:sp>
        <p:nvSpPr>
          <p:cNvPr id="76" name="文字方塊 75"/>
          <p:cNvSpPr txBox="1"/>
          <p:nvPr/>
        </p:nvSpPr>
        <p:spPr>
          <a:xfrm>
            <a:off x="2509510" y="2619215"/>
            <a:ext cx="7362910" cy="92333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5400" b="1" dirty="0">
                <a:solidFill>
                  <a:schemeClr val="bg1"/>
                </a:solidFill>
                <a:latin typeface="儷黑 Pro"/>
                <a:ea typeface="儷黑 Pro"/>
                <a:cs typeface="儷黑 Pro"/>
              </a:rPr>
              <a:t>功能介紹</a:t>
            </a:r>
          </a:p>
        </p:txBody>
      </p:sp>
      <p:pic>
        <p:nvPicPr>
          <p:cNvPr id="16" name="圖片 15" descr="icons.png"/>
          <p:cNvPicPr>
            <a:picLocks noChangeAspect="1"/>
          </p:cNvPicPr>
          <p:nvPr/>
        </p:nvPicPr>
        <p:blipFill>
          <a:blip r:embed="rId4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141" y="4884790"/>
            <a:ext cx="7938855" cy="9425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369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620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sp>
        <p:nvSpPr>
          <p:cNvPr id="47" name="Freeform 46"/>
          <p:cNvSpPr/>
          <p:nvPr/>
        </p:nvSpPr>
        <p:spPr>
          <a:xfrm>
            <a:off x="5926851" y="1"/>
            <a:ext cx="870318" cy="2295525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8" name="Freeform 47"/>
          <p:cNvSpPr/>
          <p:nvPr/>
        </p:nvSpPr>
        <p:spPr>
          <a:xfrm>
            <a:off x="8013502" y="1"/>
            <a:ext cx="870318" cy="2295525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1" name="圖片 20" descr="noun_203179_cc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7467" y="1485611"/>
            <a:ext cx="2343982" cy="1914770"/>
          </a:xfrm>
          <a:prstGeom prst="rect">
            <a:avLst/>
          </a:prstGeom>
        </p:spPr>
      </p:pic>
      <p:sp>
        <p:nvSpPr>
          <p:cNvPr id="22" name="文字方塊 21"/>
          <p:cNvSpPr txBox="1"/>
          <p:nvPr/>
        </p:nvSpPr>
        <p:spPr>
          <a:xfrm>
            <a:off x="2503391" y="2212164"/>
            <a:ext cx="890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dirty="0" smtClean="0">
                <a:latin typeface="Heiti TC Light" charset="-120"/>
                <a:ea typeface="Heiti TC Light" charset="-120"/>
                <a:cs typeface="Heiti TC Light" charset="-120"/>
              </a:rPr>
              <a:t>來電</a:t>
            </a:r>
            <a:endParaRPr kumimoji="1" lang="zh-TW" altLang="en-US" sz="2400" dirty="0">
              <a:latin typeface="Heiti TC Light" charset="-120"/>
              <a:ea typeface="Heiti TC Light" charset="-120"/>
              <a:cs typeface="Heiti TC Light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8835008" y="2212164"/>
            <a:ext cx="890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dirty="0" smtClean="0">
                <a:latin typeface="Heiti TC Light" charset="-120"/>
                <a:ea typeface="Heiti TC Light" charset="-120"/>
                <a:cs typeface="Heiti TC Light" charset="-120"/>
                <a:sym typeface="Wingdings"/>
              </a:rPr>
              <a:t>去電</a:t>
            </a:r>
            <a:endParaRPr kumimoji="1" lang="zh-TW" altLang="en-US" sz="2400" dirty="0">
              <a:latin typeface="Heiti TC Light" charset="-120"/>
              <a:ea typeface="Heiti TC Light" charset="-120"/>
              <a:cs typeface="Heiti TC Light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08"/>
          <a:stretch/>
        </p:blipFill>
        <p:spPr>
          <a:xfrm>
            <a:off x="3443032" y="1902996"/>
            <a:ext cx="1237231" cy="1080000"/>
          </a:xfrm>
          <a:prstGeom prst="rect">
            <a:avLst/>
          </a:prstGeom>
          <a:ln>
            <a:noFill/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5"/>
          <a:stretch/>
        </p:blipFill>
        <p:spPr>
          <a:xfrm>
            <a:off x="7508906" y="1902996"/>
            <a:ext cx="1243165" cy="1080000"/>
          </a:xfrm>
          <a:prstGeom prst="rect">
            <a:avLst/>
          </a:prstGeom>
        </p:spPr>
      </p:pic>
      <p:cxnSp>
        <p:nvCxnSpPr>
          <p:cNvPr id="26" name="直線箭頭接點 25"/>
          <p:cNvCxnSpPr/>
          <p:nvPr/>
        </p:nvCxnSpPr>
        <p:spPr>
          <a:xfrm>
            <a:off x="2942039" y="4153948"/>
            <a:ext cx="2016224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箭頭接點 27"/>
          <p:cNvCxnSpPr/>
          <p:nvPr/>
        </p:nvCxnSpPr>
        <p:spPr>
          <a:xfrm>
            <a:off x="7231449" y="4153948"/>
            <a:ext cx="2016224" cy="0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/>
          <p:cNvSpPr txBox="1"/>
          <p:nvPr/>
        </p:nvSpPr>
        <p:spPr>
          <a:xfrm>
            <a:off x="1394538" y="3892338"/>
            <a:ext cx="1032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b="1" dirty="0" smtClean="0">
                <a:solidFill>
                  <a:srgbClr val="1CB00C"/>
                </a:solidFill>
              </a:rPr>
              <a:t>2012</a:t>
            </a:r>
            <a:endParaRPr kumimoji="1" lang="zh-TW" altLang="en-US" sz="2800" b="1" dirty="0">
              <a:solidFill>
                <a:srgbClr val="1CB00C"/>
              </a:solidFill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5627331" y="3892338"/>
            <a:ext cx="1032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b="1" dirty="0" smtClean="0">
                <a:solidFill>
                  <a:srgbClr val="1CB00C"/>
                </a:solidFill>
              </a:rPr>
              <a:t>2015</a:t>
            </a:r>
            <a:endParaRPr kumimoji="1" lang="zh-TW" altLang="en-US" sz="2800" b="1" dirty="0">
              <a:solidFill>
                <a:srgbClr val="1CB00C"/>
              </a:solidFill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9515960" y="3892338"/>
            <a:ext cx="1636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b="1" dirty="0" smtClean="0">
                <a:solidFill>
                  <a:srgbClr val="1CB00C"/>
                </a:solidFill>
                <a:latin typeface="Helvetica" charset="0"/>
                <a:ea typeface="Helvetica" charset="0"/>
                <a:cs typeface="Helvetica" charset="0"/>
              </a:rPr>
              <a:t>FUTURE</a:t>
            </a:r>
            <a:endParaRPr kumimoji="1" lang="zh-TW" altLang="en-US" sz="2800" b="1" dirty="0">
              <a:solidFill>
                <a:srgbClr val="1CB00C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2634015" y="4660929"/>
            <a:ext cx="32928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800" b="1" dirty="0" smtClean="0">
                <a:solidFill>
                  <a:srgbClr val="1CB00C"/>
                </a:solidFill>
                <a:latin typeface="LiHei Pro Medium" charset="-120"/>
                <a:ea typeface="LiHei Pro Medium" charset="-120"/>
                <a:cs typeface="LiHei Pro Medium" charset="-120"/>
              </a:rPr>
              <a:t>通話守門員</a:t>
            </a:r>
          </a:p>
          <a:p>
            <a:r>
              <a:rPr kumimoji="1" lang="zh-TW" altLang="en-US" sz="2800" dirty="0" smtClean="0">
                <a:solidFill>
                  <a:schemeClr val="bg1">
                    <a:lumMod val="50000"/>
                  </a:schemeClr>
                </a:solidFill>
                <a:latin typeface="LiHei Pro Medium" charset="-120"/>
                <a:ea typeface="LiHei Pro Medium" charset="-120"/>
                <a:cs typeface="LiHei Pro Medium" charset="-120"/>
              </a:rPr>
              <a:t>阻擋推銷、詐騙、騷擾等惡意電話</a:t>
            </a:r>
            <a:endParaRPr kumimoji="1" lang="zh-TW" altLang="en-US" sz="2800" dirty="0">
              <a:solidFill>
                <a:schemeClr val="bg1">
                  <a:lumMod val="50000"/>
                </a:schemeClr>
              </a:solidFill>
              <a:latin typeface="LiHei Pro Medium" charset="-120"/>
              <a:ea typeface="LiHei Pro Medium" charset="-120"/>
              <a:cs typeface="LiHei Pro Medium" charset="-12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6797169" y="4660928"/>
            <a:ext cx="31527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800" b="1" dirty="0" smtClean="0">
                <a:solidFill>
                  <a:srgbClr val="1CB00C"/>
                </a:solidFill>
                <a:latin typeface="LiHei Pro Medium" charset="-120"/>
                <a:ea typeface="LiHei Pro Medium" charset="-120"/>
                <a:cs typeface="LiHei Pro Medium" charset="-120"/>
              </a:rPr>
              <a:t>通話管家</a:t>
            </a:r>
            <a:endParaRPr kumimoji="1" lang="zh-TW" altLang="en-US" sz="2800" b="1" dirty="0" smtClean="0">
              <a:solidFill>
                <a:srgbClr val="1CB00C"/>
              </a:solidFill>
              <a:latin typeface="LiHei Pro Medium" charset="-120"/>
              <a:ea typeface="LiHei Pro Medium" charset="-120"/>
              <a:cs typeface="LiHei Pro Medium" charset="-120"/>
            </a:endParaRPr>
          </a:p>
          <a:p>
            <a:r>
              <a:rPr kumimoji="1" lang="zh-TW" altLang="en-US" sz="2800" dirty="0" smtClean="0">
                <a:solidFill>
                  <a:schemeClr val="bg1">
                    <a:lumMod val="50000"/>
                  </a:schemeClr>
                </a:solidFill>
                <a:latin typeface="LiHei Pro Medium" charset="-120"/>
                <a:ea typeface="LiHei Pro Medium" charset="-120"/>
                <a:cs typeface="LiHei Pro Medium" charset="-120"/>
              </a:rPr>
              <a:t>主動提供超乎使用者期待的通話建議</a:t>
            </a:r>
            <a:endParaRPr kumimoji="1" lang="zh-TW" altLang="en-US" sz="2800" dirty="0" smtClean="0">
              <a:solidFill>
                <a:schemeClr val="bg1">
                  <a:lumMod val="50000"/>
                </a:schemeClr>
              </a:solidFill>
              <a:latin typeface="LiHei Pro Medium" charset="-120"/>
              <a:ea typeface="LiHei Pro Medium" charset="-120"/>
              <a:cs typeface="LiHei Pro Medium" charset="-12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03062" y="188362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1400" b="1" dirty="0" smtClean="0">
                <a:solidFill>
                  <a:srgbClr val="15A527"/>
                </a:solidFill>
                <a:latin typeface="Heiti TC Light" charset="-120"/>
                <a:ea typeface="Heiti TC Light" charset="-120"/>
                <a:cs typeface="Heiti TC Light" charset="-120"/>
              </a:rPr>
              <a:t>功能介紹</a:t>
            </a:r>
            <a:endParaRPr lang="en-US" sz="1400" b="1" dirty="0">
              <a:solidFill>
                <a:srgbClr val="15A527"/>
              </a:solidFill>
              <a:latin typeface="Heiti TC Light" charset="-120"/>
              <a:ea typeface="Heiti TC Light" charset="-120"/>
              <a:cs typeface="Heiti TC Light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170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9" grpId="0"/>
      <p:bldP spid="30" grpId="0"/>
      <p:bldP spid="31" grpId="0"/>
      <p:bldP spid="32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943392" y="1378645"/>
            <a:ext cx="10305216" cy="5201038"/>
            <a:chOff x="1038480" y="1378645"/>
            <a:chExt cx="10305216" cy="5201038"/>
          </a:xfrm>
        </p:grpSpPr>
        <p:grpSp>
          <p:nvGrpSpPr>
            <p:cNvPr id="7" name="群組 6"/>
            <p:cNvGrpSpPr/>
            <p:nvPr/>
          </p:nvGrpSpPr>
          <p:grpSpPr>
            <a:xfrm>
              <a:off x="1038480" y="1379135"/>
              <a:ext cx="2855435" cy="4950863"/>
              <a:chOff x="1038480" y="1379135"/>
              <a:chExt cx="2855435" cy="4950863"/>
            </a:xfrm>
          </p:grpSpPr>
          <p:sp>
            <p:nvSpPr>
              <p:cNvPr id="5" name="文字方塊 4"/>
              <p:cNvSpPr txBox="1"/>
              <p:nvPr/>
            </p:nvSpPr>
            <p:spPr>
              <a:xfrm>
                <a:off x="1223605" y="4730357"/>
                <a:ext cx="24851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TW" sz="2400" b="1" dirty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★ </a:t>
                </a:r>
                <a:r>
                  <a:rPr lang="zh-TW" altLang="en-US" sz="2400" b="1" dirty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即時來電辨識</a:t>
                </a:r>
                <a:endParaRPr lang="zh-TW" altLang="zh-TW" sz="2400" b="1" dirty="0">
                  <a:solidFill>
                    <a:srgbClr val="15A527"/>
                  </a:solidFill>
                  <a:latin typeface="儷黑 Pro"/>
                  <a:ea typeface="儷黑 Pro"/>
                  <a:cs typeface="儷黑 Pro"/>
                </a:endParaRPr>
              </a:p>
            </p:txBody>
          </p:sp>
          <p:sp>
            <p:nvSpPr>
              <p:cNvPr id="2" name="矩形 1"/>
              <p:cNvSpPr/>
              <p:nvPr/>
            </p:nvSpPr>
            <p:spPr>
              <a:xfrm>
                <a:off x="1038480" y="5252780"/>
                <a:ext cx="2855435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TW" sz="1600" b="1" dirty="0">
                    <a:solidFill>
                      <a:schemeClr val="bg1">
                        <a:lumMod val="50000"/>
                      </a:schemeClr>
                    </a:solidFill>
                    <a:latin typeface="Helvetica"/>
                    <a:ea typeface="儷黑 Pro"/>
                    <a:cs typeface="Helvetica"/>
                  </a:rPr>
                  <a:t>Whoscall </a:t>
                </a:r>
                <a:r>
                  <a:rPr lang="zh-TW" altLang="en-US" sz="1600" b="1" dirty="0">
                    <a:solidFill>
                      <a:schemeClr val="bg1">
                        <a:lumMod val="50000"/>
                      </a:schemeClr>
                    </a:solidFill>
                    <a:latin typeface="Helvetica"/>
                    <a:ea typeface="儷黑 Pro"/>
                    <a:cs typeface="Helvetica"/>
                  </a:rPr>
                  <a:t>提供使用</a:t>
                </a:r>
                <a:r>
                  <a:rPr lang="zh-TW" altLang="en-US" sz="1600" b="1" dirty="0" smtClean="0">
                    <a:solidFill>
                      <a:schemeClr val="bg1">
                        <a:lumMod val="50000"/>
                      </a:schemeClr>
                    </a:solidFill>
                    <a:latin typeface="Helvetica"/>
                    <a:ea typeface="儷黑 Pro"/>
                    <a:cs typeface="Helvetica"/>
                  </a:rPr>
                  <a:t>者最</a:t>
                </a:r>
                <a:r>
                  <a:rPr lang="zh-TW" altLang="en-US" sz="1600" b="1" dirty="0">
                    <a:solidFill>
                      <a:schemeClr val="bg1">
                        <a:lumMod val="50000"/>
                      </a:schemeClr>
                    </a:solidFill>
                    <a:latin typeface="Helvetica"/>
                    <a:ea typeface="儷黑 Pro"/>
                    <a:cs typeface="Helvetica"/>
                  </a:rPr>
                  <a:t>即時的來電辨識服務</a:t>
                </a:r>
                <a:r>
                  <a:rPr lang="zh-TW" altLang="en-US" sz="1600" b="1" dirty="0" smtClean="0">
                    <a:solidFill>
                      <a:schemeClr val="bg1">
                        <a:lumMod val="50000"/>
                      </a:schemeClr>
                    </a:solidFill>
                    <a:latin typeface="Helvetica"/>
                    <a:ea typeface="儷黑 Pro"/>
                    <a:cs typeface="Helvetica"/>
                  </a:rPr>
                  <a:t>，使用</a:t>
                </a:r>
                <a:r>
                  <a:rPr lang="zh-TW" altLang="en-US" sz="1600" b="1" dirty="0">
                    <a:solidFill>
                      <a:schemeClr val="bg1">
                        <a:lumMod val="50000"/>
                      </a:schemeClr>
                    </a:solidFill>
                    <a:latin typeface="Helvetica"/>
                    <a:ea typeface="儷黑 Pro"/>
                    <a:cs typeface="Helvetica"/>
                  </a:rPr>
                  <a:t>者在接到電話的</a:t>
                </a:r>
                <a:r>
                  <a:rPr lang="zh-TW" altLang="en-US" sz="1600" b="1" dirty="0" smtClean="0">
                    <a:solidFill>
                      <a:schemeClr val="bg1">
                        <a:lumMod val="50000"/>
                      </a:schemeClr>
                    </a:solidFill>
                    <a:latin typeface="Helvetica"/>
                    <a:ea typeface="儷黑 Pro"/>
                    <a:cs typeface="Helvetica"/>
                  </a:rPr>
                  <a:t>當下即可得知來電</a:t>
                </a:r>
                <a:r>
                  <a:rPr lang="zh-TW" altLang="en-US" sz="1600" b="1" dirty="0">
                    <a:solidFill>
                      <a:schemeClr val="bg1">
                        <a:lumMod val="50000"/>
                      </a:schemeClr>
                    </a:solidFill>
                    <a:latin typeface="Helvetica"/>
                    <a:ea typeface="儷黑 Pro"/>
                    <a:cs typeface="Helvetica"/>
                  </a:rPr>
                  <a:t>者的背景資訊與社群</a:t>
                </a:r>
                <a:r>
                  <a:rPr lang="zh-TW" altLang="en-US" sz="1600" b="1" dirty="0" smtClean="0">
                    <a:solidFill>
                      <a:schemeClr val="bg1">
                        <a:lumMod val="50000"/>
                      </a:schemeClr>
                    </a:solidFill>
                    <a:latin typeface="Helvetica"/>
                    <a:ea typeface="儷黑 Pro"/>
                    <a:cs typeface="Helvetica"/>
                  </a:rPr>
                  <a:t>標籤。</a:t>
                </a:r>
                <a:endParaRPr lang="zh-TW" altLang="zh-TW" sz="1600" b="1" dirty="0">
                  <a:solidFill>
                    <a:schemeClr val="bg1">
                      <a:lumMod val="50000"/>
                    </a:schemeClr>
                  </a:solidFill>
                  <a:latin typeface="Helvetica"/>
                  <a:ea typeface="儷黑 Pro"/>
                  <a:cs typeface="Helvetica"/>
                </a:endParaRPr>
              </a:p>
            </p:txBody>
          </p:sp>
          <p:pic>
            <p:nvPicPr>
              <p:cNvPr id="31" name="Picture 1"/>
              <p:cNvPicPr>
                <a:picLocks noChangeAspect="1"/>
              </p:cNvPicPr>
              <p:nvPr/>
            </p:nvPicPr>
            <p:blipFill rotWithShape="1">
              <a:blip r:embed="rId3"/>
              <a:srcRect l="15116" t="20050" r="51395" b="13696"/>
              <a:stretch/>
            </p:blipFill>
            <p:spPr>
              <a:xfrm>
                <a:off x="1263797" y="1379135"/>
                <a:ext cx="2404800" cy="3030126"/>
              </a:xfrm>
              <a:prstGeom prst="rect">
                <a:avLst/>
              </a:prstGeom>
            </p:spPr>
          </p:pic>
          <p:pic>
            <p:nvPicPr>
              <p:cNvPr id="16" name="Picture 1"/>
              <p:cNvPicPr>
                <a:picLocks noChangeAspect="1"/>
              </p:cNvPicPr>
              <p:nvPr/>
            </p:nvPicPr>
            <p:blipFill rotWithShape="1">
              <a:blip r:embed="rId4"/>
              <a:srcRect l="16543" t="42196" r="54077" b="-1"/>
              <a:stretch/>
            </p:blipFill>
            <p:spPr>
              <a:xfrm>
                <a:off x="1410725" y="1884175"/>
                <a:ext cx="2110945" cy="2525086"/>
              </a:xfrm>
              <a:prstGeom prst="rect">
                <a:avLst/>
              </a:prstGeom>
            </p:spPr>
          </p:pic>
        </p:grpSp>
        <p:grpSp>
          <p:nvGrpSpPr>
            <p:cNvPr id="4" name="群組 3"/>
            <p:cNvGrpSpPr/>
            <p:nvPr/>
          </p:nvGrpSpPr>
          <p:grpSpPr>
            <a:xfrm>
              <a:off x="4243525" y="1378645"/>
              <a:ext cx="3591410" cy="4705132"/>
              <a:chOff x="4110055" y="1378645"/>
              <a:chExt cx="3591410" cy="4705132"/>
            </a:xfrm>
          </p:grpSpPr>
          <p:pic>
            <p:nvPicPr>
              <p:cNvPr id="12" name="Picture 1"/>
              <p:cNvPicPr>
                <a:picLocks/>
              </p:cNvPicPr>
              <p:nvPr/>
            </p:nvPicPr>
            <p:blipFill rotWithShape="1">
              <a:blip r:embed="rId3"/>
              <a:srcRect l="15116" t="20051" r="51395"/>
              <a:stretch/>
            </p:blipFill>
            <p:spPr>
              <a:xfrm>
                <a:off x="4703360" y="1378645"/>
                <a:ext cx="2404800" cy="3030616"/>
              </a:xfrm>
              <a:prstGeom prst="rect">
                <a:avLst/>
              </a:prstGeom>
            </p:spPr>
          </p:pic>
          <p:sp>
            <p:nvSpPr>
              <p:cNvPr id="13" name="文字方塊 12"/>
              <p:cNvSpPr txBox="1"/>
              <p:nvPr/>
            </p:nvSpPr>
            <p:spPr>
              <a:xfrm>
                <a:off x="4110055" y="4730357"/>
                <a:ext cx="359141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b="1" dirty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★</a:t>
                </a:r>
                <a:r>
                  <a:rPr lang="zh-TW" altLang="en-US" sz="2400" b="1" dirty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 </a:t>
                </a:r>
                <a:r>
                  <a:rPr lang="en-US" altLang="zh-TW" sz="2400" b="1" dirty="0" err="1">
                    <a:solidFill>
                      <a:srgbClr val="15A527"/>
                    </a:solidFill>
                    <a:latin typeface="Helvetica" charset="0"/>
                    <a:ea typeface="Helvetica" charset="0"/>
                    <a:cs typeface="Helvetica" charset="0"/>
                  </a:rPr>
                  <a:t>Whoscall</a:t>
                </a:r>
                <a:r>
                  <a:rPr lang="en-US" altLang="zh-TW" sz="2400" b="1" dirty="0">
                    <a:solidFill>
                      <a:srgbClr val="15A527"/>
                    </a:solidFill>
                    <a:latin typeface="Helvetica" charset="0"/>
                    <a:ea typeface="Helvetica" charset="0"/>
                    <a:cs typeface="Helvetica" charset="0"/>
                  </a:rPr>
                  <a:t> </a:t>
                </a:r>
                <a:r>
                  <a:rPr lang="en-US" altLang="zh-TW" sz="2400" b="1" dirty="0" err="1" smtClean="0">
                    <a:solidFill>
                      <a:srgbClr val="15A527"/>
                    </a:solidFill>
                    <a:latin typeface="Helvetica" charset="0"/>
                    <a:ea typeface="Helvetica" charset="0"/>
                    <a:cs typeface="Helvetica" charset="0"/>
                  </a:rPr>
                  <a:t>ShowCard</a:t>
                </a:r>
                <a:endParaRPr lang="zh-TW" altLang="en-US" sz="2400" b="1" dirty="0">
                  <a:solidFill>
                    <a:srgbClr val="15A527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4369502" y="5252780"/>
                <a:ext cx="307251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TW" sz="1600" b="1" dirty="0" err="1" smtClean="0">
                    <a:solidFill>
                      <a:schemeClr val="bg1">
                        <a:lumMod val="50000"/>
                      </a:schemeClr>
                    </a:solidFill>
                    <a:latin typeface="Helvetica"/>
                    <a:ea typeface="儷黑 Pro"/>
                    <a:cs typeface="Helvetica"/>
                  </a:rPr>
                  <a:t>ShowCard</a:t>
                </a:r>
                <a:r>
                  <a:rPr lang="zh-TW" altLang="en-US" sz="1600" b="1" dirty="0" smtClean="0">
                    <a:solidFill>
                      <a:schemeClr val="bg1">
                        <a:lumMod val="50000"/>
                      </a:schemeClr>
                    </a:solidFill>
                    <a:latin typeface="Helvetica"/>
                    <a:ea typeface="儷黑 Pro"/>
                    <a:cs typeface="Helvetica"/>
                  </a:rPr>
                  <a:t> 秀卡提供</a:t>
                </a:r>
                <a:r>
                  <a:rPr lang="zh-TW" altLang="en-US" sz="1600" b="1" dirty="0">
                    <a:solidFill>
                      <a:schemeClr val="bg1">
                        <a:lumMod val="50000"/>
                      </a:schemeClr>
                    </a:solidFill>
                    <a:latin typeface="Helvetica"/>
                    <a:ea typeface="儷黑 Pro"/>
                    <a:cs typeface="Helvetica"/>
                  </a:rPr>
                  <a:t>使用者</a:t>
                </a:r>
                <a:r>
                  <a:rPr lang="zh-TW" altLang="en-US" sz="1600" b="1" dirty="0" smtClean="0">
                    <a:solidFill>
                      <a:schemeClr val="bg1">
                        <a:lumMod val="50000"/>
                      </a:schemeClr>
                    </a:solidFill>
                    <a:latin typeface="Helvetica"/>
                    <a:ea typeface="儷黑 Pro"/>
                    <a:cs typeface="Helvetica"/>
                  </a:rPr>
                  <a:t>在</a:t>
                </a:r>
                <a:r>
                  <a:rPr lang="en-US" altLang="zh-TW" sz="1600" b="1" dirty="0" smtClean="0">
                    <a:solidFill>
                      <a:schemeClr val="bg1">
                        <a:lumMod val="50000"/>
                      </a:schemeClr>
                    </a:solidFill>
                    <a:latin typeface="Helvetica"/>
                    <a:ea typeface="儷黑 Pro"/>
                    <a:cs typeface="Helvetica"/>
                  </a:rPr>
                  <a:t> </a:t>
                </a:r>
                <a:r>
                  <a:rPr lang="en-US" altLang="zh-TW" sz="1600" b="1" dirty="0" err="1" smtClean="0">
                    <a:solidFill>
                      <a:schemeClr val="bg1">
                        <a:lumMod val="50000"/>
                      </a:schemeClr>
                    </a:solidFill>
                    <a:latin typeface="Helvetica"/>
                    <a:ea typeface="儷黑 Pro"/>
                    <a:cs typeface="Helvetica"/>
                  </a:rPr>
                  <a:t>Whoscall</a:t>
                </a:r>
                <a:r>
                  <a:rPr lang="en-US" altLang="zh-TW" sz="1600" b="1" dirty="0" smtClean="0">
                    <a:solidFill>
                      <a:schemeClr val="bg1">
                        <a:lumMod val="50000"/>
                      </a:schemeClr>
                    </a:solidFill>
                    <a:latin typeface="Helvetica"/>
                    <a:ea typeface="儷黑 Pro"/>
                    <a:cs typeface="Helvetica"/>
                  </a:rPr>
                  <a:t> </a:t>
                </a:r>
                <a:r>
                  <a:rPr lang="zh-TW" altLang="en-US" sz="1600" b="1" dirty="0" smtClean="0">
                    <a:solidFill>
                      <a:schemeClr val="bg1">
                        <a:lumMod val="50000"/>
                      </a:schemeClr>
                    </a:solidFill>
                    <a:latin typeface="Helvetica"/>
                    <a:ea typeface="儷黑 Pro"/>
                    <a:cs typeface="Helvetica"/>
                  </a:rPr>
                  <a:t>上建立專屬的</a:t>
                </a:r>
                <a:r>
                  <a:rPr lang="zh-TW" altLang="en-US" sz="1600" b="1" dirty="0">
                    <a:solidFill>
                      <a:schemeClr val="bg1">
                        <a:lumMod val="50000"/>
                      </a:schemeClr>
                    </a:solidFill>
                    <a:latin typeface="Helvetica"/>
                    <a:ea typeface="儷黑 Pro"/>
                    <a:cs typeface="Helvetica"/>
                  </a:rPr>
                  <a:t>行動通話</a:t>
                </a:r>
                <a:r>
                  <a:rPr lang="zh-TW" altLang="en-US" sz="1600" b="1" dirty="0" smtClean="0">
                    <a:solidFill>
                      <a:schemeClr val="bg1">
                        <a:lumMod val="50000"/>
                      </a:schemeClr>
                    </a:solidFill>
                    <a:latin typeface="Helvetica"/>
                    <a:ea typeface="儷黑 Pro"/>
                    <a:cs typeface="Helvetica"/>
                  </a:rPr>
                  <a:t>身份，自訂個人化去電畫面。</a:t>
                </a:r>
                <a:endParaRPr lang="en-US" altLang="zh-TW" sz="1600" b="1" dirty="0" smtClean="0">
                  <a:solidFill>
                    <a:schemeClr val="bg1">
                      <a:lumMod val="50000"/>
                    </a:schemeClr>
                  </a:solidFill>
                  <a:latin typeface="Helvetica"/>
                  <a:ea typeface="儷黑 Pro"/>
                  <a:cs typeface="Helvetica"/>
                </a:endParaRPr>
              </a:p>
            </p:txBody>
          </p:sp>
        </p:grpSp>
        <p:grpSp>
          <p:nvGrpSpPr>
            <p:cNvPr id="3" name="群組 2"/>
            <p:cNvGrpSpPr/>
            <p:nvPr/>
          </p:nvGrpSpPr>
          <p:grpSpPr>
            <a:xfrm>
              <a:off x="8184545" y="1383389"/>
              <a:ext cx="3159151" cy="5196294"/>
              <a:chOff x="8184545" y="1383389"/>
              <a:chExt cx="3159151" cy="5196294"/>
            </a:xfrm>
          </p:grpSpPr>
          <p:pic>
            <p:nvPicPr>
              <p:cNvPr id="17" name="Picture 1"/>
              <p:cNvPicPr>
                <a:picLocks/>
              </p:cNvPicPr>
              <p:nvPr/>
            </p:nvPicPr>
            <p:blipFill rotWithShape="1">
              <a:blip r:embed="rId5"/>
              <a:srcRect l="34070" t="25633" r="34302"/>
              <a:stretch/>
            </p:blipFill>
            <p:spPr>
              <a:xfrm>
                <a:off x="8561720" y="1383389"/>
                <a:ext cx="2404800" cy="3025872"/>
              </a:xfrm>
              <a:prstGeom prst="rect">
                <a:avLst/>
              </a:prstGeom>
            </p:spPr>
          </p:pic>
          <p:sp>
            <p:nvSpPr>
              <p:cNvPr id="18" name="文字方塊 17"/>
              <p:cNvSpPr txBox="1"/>
              <p:nvPr/>
            </p:nvSpPr>
            <p:spPr>
              <a:xfrm>
                <a:off x="8350268" y="4718233"/>
                <a:ext cx="28277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b="1" dirty="0" smtClean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★</a:t>
                </a:r>
                <a:r>
                  <a:rPr lang="zh-TW" altLang="en-US" sz="2400" b="1" dirty="0" smtClean="0">
                    <a:solidFill>
                      <a:srgbClr val="15A527"/>
                    </a:solidFill>
                    <a:latin typeface="儷黑 Pro"/>
                    <a:ea typeface="儷黑 Pro"/>
                    <a:cs typeface="儷黑 Pro"/>
                  </a:rPr>
                  <a:t> 搜尋關鍵字查號</a:t>
                </a:r>
                <a:endParaRPr lang="zh-TW" altLang="en-US" sz="2400" b="1" dirty="0">
                  <a:solidFill>
                    <a:srgbClr val="15A527"/>
                  </a:solidFill>
                  <a:latin typeface="儷黑 Pro"/>
                  <a:ea typeface="儷黑 Pro"/>
                  <a:cs typeface="儷黑 Pro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8184545" y="5256244"/>
                <a:ext cx="315915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zh-TW" altLang="en-US" sz="1600" b="1" dirty="0" smtClean="0">
                    <a:solidFill>
                      <a:schemeClr val="bg1">
                        <a:lumMod val="50000"/>
                      </a:schemeClr>
                    </a:solidFill>
                    <a:latin typeface="Helvetica"/>
                    <a:ea typeface="儷黑 Pro"/>
                    <a:cs typeface="Helvetica"/>
                  </a:rPr>
                  <a:t>使用者欲搜尋店家號碼時，只需輸入簡短關鍵字詞，</a:t>
                </a:r>
                <a:r>
                  <a:rPr lang="en-US" altLang="zh-TW" sz="1600" b="1" dirty="0" err="1" smtClean="0">
                    <a:solidFill>
                      <a:schemeClr val="bg1">
                        <a:lumMod val="50000"/>
                      </a:schemeClr>
                    </a:solidFill>
                    <a:latin typeface="Helvetica"/>
                    <a:ea typeface="儷黑 Pro"/>
                    <a:cs typeface="Helvetica"/>
                  </a:rPr>
                  <a:t>Whoscall</a:t>
                </a:r>
                <a:r>
                  <a:rPr lang="en-US" altLang="zh-TW" sz="1600" b="1" dirty="0" smtClean="0">
                    <a:solidFill>
                      <a:schemeClr val="bg1">
                        <a:lumMod val="50000"/>
                      </a:schemeClr>
                    </a:solidFill>
                    <a:latin typeface="Helvetica"/>
                    <a:ea typeface="儷黑 Pro"/>
                    <a:cs typeface="Helvetica"/>
                  </a:rPr>
                  <a:t> </a:t>
                </a:r>
                <a:r>
                  <a:rPr lang="zh-TW" altLang="en-US" sz="1600" b="1" dirty="0" smtClean="0">
                    <a:solidFill>
                      <a:schemeClr val="bg1">
                        <a:lumMod val="50000"/>
                      </a:schemeClr>
                    </a:solidFill>
                    <a:latin typeface="Helvetica"/>
                    <a:ea typeface="儷黑 Pro"/>
                    <a:cs typeface="Helvetica"/>
                  </a:rPr>
                  <a:t>即會列出相關店家，使用者更可自行設定搜尋地區，縮小範圍以利搜尋。</a:t>
                </a:r>
                <a:endParaRPr lang="zh-TW" altLang="en-US" sz="1600" b="1" dirty="0">
                  <a:solidFill>
                    <a:schemeClr val="bg1">
                      <a:lumMod val="50000"/>
                    </a:schemeClr>
                  </a:solidFill>
                  <a:latin typeface="Helvetica"/>
                  <a:ea typeface="儷黑 Pro"/>
                  <a:cs typeface="Helvetica"/>
                </a:endParaRPr>
              </a:p>
            </p:txBody>
          </p:sp>
        </p:grpSp>
      </p:grpSp>
      <p:sp>
        <p:nvSpPr>
          <p:cNvPr id="20" name="Title 1"/>
          <p:cNvSpPr txBox="1">
            <a:spLocks/>
          </p:cNvSpPr>
          <p:nvPr/>
        </p:nvSpPr>
        <p:spPr>
          <a:xfrm>
            <a:off x="703062" y="188362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1400" b="1" dirty="0" smtClean="0">
                <a:solidFill>
                  <a:srgbClr val="15A527"/>
                </a:solidFill>
                <a:latin typeface="Heiti TC Light" charset="-120"/>
                <a:ea typeface="Heiti TC Light" charset="-120"/>
                <a:cs typeface="Heiti TC Light" charset="-120"/>
              </a:rPr>
              <a:t>功能介紹</a:t>
            </a:r>
            <a:endParaRPr lang="en-US" sz="1400" b="1" dirty="0">
              <a:solidFill>
                <a:srgbClr val="15A527"/>
              </a:solidFill>
              <a:latin typeface="Heiti TC Light" charset="-120"/>
              <a:ea typeface="Heiti TC Light" charset="-120"/>
              <a:cs typeface="Heiti TC Light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0362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071" y="3837645"/>
            <a:ext cx="10445858" cy="67684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03062" y="188362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1400" b="1" dirty="0" smtClean="0">
                <a:solidFill>
                  <a:srgbClr val="15A527"/>
                </a:solidFill>
                <a:latin typeface="Heiti TC Light" charset="-120"/>
                <a:ea typeface="Heiti TC Light" charset="-120"/>
                <a:cs typeface="Heiti TC Light" charset="-120"/>
              </a:rPr>
              <a:t>功能介紹</a:t>
            </a:r>
            <a:endParaRPr lang="en-US" sz="1400" b="1" dirty="0">
              <a:solidFill>
                <a:srgbClr val="15A527"/>
              </a:solidFill>
              <a:latin typeface="Heiti TC Light" charset="-120"/>
              <a:ea typeface="Heiti TC Light" charset="-120"/>
              <a:cs typeface="Heiti TC Light" charset="-120"/>
            </a:endParaRPr>
          </a:p>
        </p:txBody>
      </p:sp>
      <p:grpSp>
        <p:nvGrpSpPr>
          <p:cNvPr id="27" name="群組 26"/>
          <p:cNvGrpSpPr/>
          <p:nvPr/>
        </p:nvGrpSpPr>
        <p:grpSpPr>
          <a:xfrm>
            <a:off x="1462005" y="1240362"/>
            <a:ext cx="9267990" cy="2402533"/>
            <a:chOff x="1224363" y="4179634"/>
            <a:chExt cx="9267990" cy="2402533"/>
          </a:xfrm>
        </p:grpSpPr>
        <p:pic>
          <p:nvPicPr>
            <p:cNvPr id="28" name="圖片 27" descr="block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3"/>
            <a:stretch/>
          </p:blipFill>
          <p:spPr>
            <a:xfrm>
              <a:off x="5815699" y="4394404"/>
              <a:ext cx="2779870" cy="1682817"/>
            </a:xfrm>
            <a:prstGeom prst="rect">
              <a:avLst/>
            </a:prstGeom>
          </p:spPr>
        </p:pic>
        <p:pic>
          <p:nvPicPr>
            <p:cNvPr id="29" name="圖片 28" descr="Tag&amp;Block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9188" y="4179634"/>
              <a:ext cx="3619500" cy="2171700"/>
            </a:xfrm>
            <a:prstGeom prst="rect">
              <a:avLst/>
            </a:prstGeom>
          </p:spPr>
        </p:pic>
        <p:sp>
          <p:nvSpPr>
            <p:cNvPr id="31" name="文字方塊 30"/>
            <p:cNvSpPr txBox="1"/>
            <p:nvPr/>
          </p:nvSpPr>
          <p:spPr>
            <a:xfrm>
              <a:off x="1288233" y="4325839"/>
              <a:ext cx="3844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>
                  <a:solidFill>
                    <a:srgbClr val="1CB00C"/>
                  </a:solidFill>
                  <a:latin typeface="Helvetica"/>
                  <a:ea typeface="儷黑 Pro"/>
                  <a:cs typeface="Helvetica"/>
                </a:rPr>
                <a:t>★ </a:t>
              </a:r>
              <a:r>
                <a:rPr lang="zh-TW" altLang="en-US" sz="2000" b="1" dirty="0">
                  <a:solidFill>
                    <a:srgbClr val="1CB00C"/>
                  </a:solidFill>
                  <a:latin typeface="Helvetica"/>
                  <a:ea typeface="儷黑 Pro"/>
                  <a:cs typeface="Helvetica"/>
                </a:rPr>
                <a:t>封鎖騷擾電話與簡訊</a:t>
              </a:r>
              <a:endParaRPr lang="zh-TW" altLang="zh-TW" sz="2000" b="1" dirty="0">
                <a:solidFill>
                  <a:srgbClr val="1CB00C"/>
                </a:solidFill>
                <a:latin typeface="Helvetica"/>
                <a:ea typeface="儷黑 Pro"/>
                <a:cs typeface="Helvetica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224363" y="4838078"/>
              <a:ext cx="390795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TW" b="1" dirty="0">
                  <a:solidFill>
                    <a:schemeClr val="bg1">
                      <a:lumMod val="50000"/>
                    </a:schemeClr>
                  </a:solidFill>
                  <a:latin typeface="Helvetica"/>
                  <a:ea typeface="儷黑 Pro"/>
                  <a:cs typeface="Helvetica"/>
                </a:rPr>
                <a:t>Whoscall </a:t>
              </a:r>
              <a:r>
                <a:rPr lang="zh-TW" altLang="en-US" b="1" dirty="0">
                  <a:solidFill>
                    <a:schemeClr val="bg1">
                      <a:lumMod val="50000"/>
                    </a:schemeClr>
                  </a:solidFill>
                  <a:latin typeface="Helvetica"/>
                  <a:ea typeface="儷黑 Pro"/>
                  <a:cs typeface="Helvetica"/>
                </a:rPr>
                <a:t>提供封鎖騷擾電話與簡訊的功能，同時每個月也會更新最常被使用者封鎖的離線號碼資料庫，無網路也可以確保電話清靜。</a:t>
              </a:r>
              <a:endParaRPr lang="zh-TW" altLang="zh-TW" b="1" dirty="0">
                <a:solidFill>
                  <a:schemeClr val="bg1">
                    <a:lumMod val="50000"/>
                  </a:schemeClr>
                </a:solidFill>
                <a:latin typeface="Helvetica"/>
                <a:ea typeface="儷黑 Pro"/>
                <a:cs typeface="Helvetica"/>
              </a:endParaRPr>
            </a:p>
          </p:txBody>
        </p:sp>
        <p:pic>
          <p:nvPicPr>
            <p:cNvPr id="35" name="圖片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36335" y="4231072"/>
              <a:ext cx="956018" cy="2033051"/>
            </a:xfrm>
            <a:prstGeom prst="rect">
              <a:avLst/>
            </a:prstGeom>
          </p:spPr>
        </p:pic>
        <p:sp>
          <p:nvSpPr>
            <p:cNvPr id="42" name="文字方塊 41"/>
            <p:cNvSpPr txBox="1"/>
            <p:nvPr/>
          </p:nvSpPr>
          <p:spPr>
            <a:xfrm>
              <a:off x="6807926" y="6320557"/>
              <a:ext cx="25512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dirty="0">
                  <a:solidFill>
                    <a:schemeClr val="bg1">
                      <a:lumMod val="75000"/>
                    </a:schemeClr>
                  </a:solidFill>
                  <a:latin typeface="Helvetica"/>
                  <a:ea typeface="儷黑 Pro"/>
                  <a:cs typeface="Helvetica"/>
                </a:rPr>
                <a:t>– 2015.03</a:t>
              </a:r>
              <a:endParaRPr lang="zh-TW" altLang="zh-TW" sz="1100" dirty="0">
                <a:solidFill>
                  <a:schemeClr val="bg1">
                    <a:lumMod val="75000"/>
                  </a:schemeClr>
                </a:solidFill>
                <a:latin typeface="Helvetica"/>
                <a:ea typeface="儷黑 Pro"/>
                <a:cs typeface="Helvetica"/>
              </a:endParaRPr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5976185" y="4578613"/>
              <a:ext cx="864339" cy="292388"/>
            </a:xfrm>
            <a:prstGeom prst="rect">
              <a:avLst/>
            </a:prstGeom>
            <a:solidFill>
              <a:srgbClr val="F7F7FA"/>
            </a:solidFill>
          </p:spPr>
          <p:txBody>
            <a:bodyPr wrap="none" rtlCol="0">
              <a:spAutoFit/>
            </a:bodyPr>
            <a:lstStyle/>
            <a:p>
              <a:r>
                <a:rPr kumimoji="1" lang="zh-TW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charset="0"/>
                  <a:ea typeface="儷黑 Pro"/>
                  <a:cs typeface="Helvetica" charset="0"/>
                </a:rPr>
                <a:t>一鍵攔截</a:t>
              </a:r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5976185" y="4871001"/>
              <a:ext cx="1749197" cy="261610"/>
            </a:xfrm>
            <a:prstGeom prst="rect">
              <a:avLst/>
            </a:prstGeom>
            <a:solidFill>
              <a:srgbClr val="F7F7FA"/>
            </a:solidFill>
          </p:spPr>
          <p:txBody>
            <a:bodyPr wrap="none" rtlCol="0">
              <a:spAutoFit/>
            </a:bodyPr>
            <a:lstStyle/>
            <a:p>
              <a:r>
                <a:rPr kumimoji="1" lang="zh-TW" altLang="en-US" sz="1100" b="1" dirty="0">
                  <a:solidFill>
                    <a:srgbClr val="999C9E"/>
                  </a:solidFill>
                  <a:latin typeface="Helvetica" charset="0"/>
                  <a:ea typeface="儷黑 Pro"/>
                  <a:cs typeface="Helvetica" charset="0"/>
                </a:rPr>
                <a:t>啟用此功能需下載資料庫</a:t>
              </a:r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7173373" y="4595886"/>
              <a:ext cx="4199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100" b="1" dirty="0">
                  <a:solidFill>
                    <a:srgbClr val="DC2130"/>
                  </a:solidFill>
                  <a:latin typeface="Helvetica" charset="0"/>
                  <a:ea typeface="儷黑 Pro"/>
                  <a:cs typeface="Helvetica" charset="0"/>
                </a:rPr>
                <a:t>280</a:t>
              </a:r>
              <a:endParaRPr kumimoji="1" lang="zh-TW" altLang="en-US" sz="1100" b="1" dirty="0">
                <a:solidFill>
                  <a:srgbClr val="DC2130"/>
                </a:solidFill>
                <a:latin typeface="Helvetica" charset="0"/>
                <a:ea typeface="儷黑 Pro"/>
                <a:cs typeface="Helvetica" charset="0"/>
              </a:endParaRPr>
            </a:p>
          </p:txBody>
        </p:sp>
        <p:sp>
          <p:nvSpPr>
            <p:cNvPr id="46" name="文字方塊 45"/>
            <p:cNvSpPr txBox="1"/>
            <p:nvPr/>
          </p:nvSpPr>
          <p:spPr>
            <a:xfrm>
              <a:off x="5963482" y="5363444"/>
              <a:ext cx="1364476" cy="292388"/>
            </a:xfrm>
            <a:prstGeom prst="rect">
              <a:avLst/>
            </a:prstGeom>
            <a:solidFill>
              <a:srgbClr val="F7F7FA"/>
            </a:solidFill>
          </p:spPr>
          <p:txBody>
            <a:bodyPr wrap="none" rtlCol="0">
              <a:spAutoFit/>
            </a:bodyPr>
            <a:lstStyle/>
            <a:p>
              <a:r>
                <a:rPr kumimoji="1" lang="zh-TW" altLang="en-US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charset="0"/>
                  <a:ea typeface="儷黑 Pro"/>
                  <a:cs typeface="Helvetica" charset="0"/>
                </a:rPr>
                <a:t>封鎖位顯示號碼</a:t>
              </a:r>
            </a:p>
          </p:txBody>
        </p:sp>
        <p:sp>
          <p:nvSpPr>
            <p:cNvPr id="47" name="文字方塊 46"/>
            <p:cNvSpPr txBox="1"/>
            <p:nvPr/>
          </p:nvSpPr>
          <p:spPr>
            <a:xfrm>
              <a:off x="5976185" y="5655832"/>
              <a:ext cx="748923" cy="261610"/>
            </a:xfrm>
            <a:prstGeom prst="rect">
              <a:avLst/>
            </a:prstGeom>
            <a:solidFill>
              <a:srgbClr val="F7F7FA"/>
            </a:solidFill>
          </p:spPr>
          <p:txBody>
            <a:bodyPr wrap="none" rtlCol="0">
              <a:spAutoFit/>
            </a:bodyPr>
            <a:lstStyle/>
            <a:p>
              <a:r>
                <a:rPr kumimoji="1" lang="zh-TW" altLang="en-US" sz="1100" b="1" dirty="0">
                  <a:solidFill>
                    <a:srgbClr val="999C9E"/>
                  </a:solidFill>
                  <a:latin typeface="Helvetica" charset="0"/>
                  <a:ea typeface="儷黑 Pro"/>
                  <a:cs typeface="Helvetica" charset="0"/>
                </a:rPr>
                <a:t>尚未啟用</a:t>
              </a:r>
            </a:p>
          </p:txBody>
        </p:sp>
      </p:grpSp>
      <p:grpSp>
        <p:nvGrpSpPr>
          <p:cNvPr id="48" name="群組 47"/>
          <p:cNvGrpSpPr/>
          <p:nvPr/>
        </p:nvGrpSpPr>
        <p:grpSpPr>
          <a:xfrm>
            <a:off x="1484977" y="4200607"/>
            <a:ext cx="9222046" cy="2569703"/>
            <a:chOff x="1224363" y="4200607"/>
            <a:chExt cx="9222046" cy="2569703"/>
          </a:xfrm>
        </p:grpSpPr>
        <p:pic>
          <p:nvPicPr>
            <p:cNvPr id="49" name="圖片 4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94647" y="4232169"/>
              <a:ext cx="951762" cy="2098758"/>
            </a:xfrm>
            <a:prstGeom prst="rect">
              <a:avLst/>
            </a:prstGeom>
          </p:spPr>
        </p:pic>
        <p:sp>
          <p:nvSpPr>
            <p:cNvPr id="50" name="文字方塊 49"/>
            <p:cNvSpPr txBox="1"/>
            <p:nvPr/>
          </p:nvSpPr>
          <p:spPr>
            <a:xfrm>
              <a:off x="1288233" y="4325839"/>
              <a:ext cx="3844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>
                  <a:solidFill>
                    <a:srgbClr val="1CB00C"/>
                  </a:solidFill>
                  <a:latin typeface="儷黑 Pro"/>
                  <a:ea typeface="儷黑 Pro"/>
                  <a:cs typeface="儷黑 Pro"/>
                </a:rPr>
                <a:t>★ </a:t>
              </a:r>
              <a:r>
                <a:rPr lang="zh-TW" altLang="en-US" sz="2000" b="1" dirty="0">
                  <a:solidFill>
                    <a:srgbClr val="1CB00C"/>
                  </a:solidFill>
                  <a:latin typeface="儷黑 Pro"/>
                  <a:ea typeface="儷黑 Pro"/>
                  <a:cs typeface="儷黑 Pro"/>
                </a:rPr>
                <a:t>閃電</a:t>
              </a:r>
              <a:r>
                <a:rPr lang="zh-TW" altLang="en-US" sz="2000" b="1" dirty="0" smtClean="0">
                  <a:solidFill>
                    <a:srgbClr val="1CB00C"/>
                  </a:solidFill>
                  <a:latin typeface="儷黑 Pro"/>
                  <a:ea typeface="儷黑 Pro"/>
                  <a:cs typeface="儷黑 Pro"/>
                </a:rPr>
                <a:t>辨識離線服務</a:t>
              </a:r>
              <a:endParaRPr lang="zh-TW" altLang="zh-TW" sz="2000" b="1" dirty="0">
                <a:solidFill>
                  <a:srgbClr val="1CB00C"/>
                </a:solidFill>
                <a:latin typeface="儷黑 Pro"/>
                <a:ea typeface="儷黑 Pro"/>
                <a:cs typeface="儷黑 Pro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1224363" y="4838078"/>
              <a:ext cx="390795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b="1" dirty="0" err="1">
                  <a:solidFill>
                    <a:schemeClr val="bg1">
                      <a:lumMod val="50000"/>
                    </a:schemeClr>
                  </a:solidFill>
                  <a:latin typeface="Helvetica"/>
                  <a:ea typeface="儷黑 Pro"/>
                  <a:cs typeface="Helvetica"/>
                </a:rPr>
                <a:t>Whoscall</a:t>
              </a:r>
              <a:r>
                <a:rPr lang="en-US" altLang="zh-TW" b="1" dirty="0">
                  <a:solidFill>
                    <a:schemeClr val="bg1">
                      <a:lumMod val="50000"/>
                    </a:schemeClr>
                  </a:solidFill>
                  <a:latin typeface="Helvetica"/>
                  <a:ea typeface="儷黑 Pro"/>
                  <a:cs typeface="Helvetica"/>
                </a:rPr>
                <a:t> </a:t>
              </a:r>
              <a:r>
                <a:rPr lang="zh-TW" altLang="en-US" b="1" dirty="0" smtClean="0">
                  <a:solidFill>
                    <a:schemeClr val="bg1">
                      <a:lumMod val="50000"/>
                    </a:schemeClr>
                  </a:solidFill>
                  <a:latin typeface="Helvetica"/>
                  <a:ea typeface="儷黑 Pro"/>
                  <a:cs typeface="Helvetica"/>
                </a:rPr>
                <a:t>不僅有</a:t>
              </a:r>
              <a:r>
                <a:rPr lang="zh-TW" altLang="en-US" b="1" dirty="0">
                  <a:solidFill>
                    <a:schemeClr val="bg1">
                      <a:lumMod val="50000"/>
                    </a:schemeClr>
                  </a:solidFill>
                  <a:latin typeface="Helvetica"/>
                  <a:ea typeface="儷黑 Pro"/>
                  <a:cs typeface="Helvetica"/>
                </a:rPr>
                <a:t>線上資料庫供使用者查詢，還設有閃電辨識</a:t>
              </a:r>
              <a:r>
                <a:rPr lang="zh-TW" altLang="en-US" b="1" dirty="0" smtClean="0">
                  <a:solidFill>
                    <a:schemeClr val="bg1">
                      <a:lumMod val="50000"/>
                    </a:schemeClr>
                  </a:solidFill>
                  <a:latin typeface="Helvetica"/>
                  <a:ea typeface="儷黑 Pro"/>
                  <a:cs typeface="Helvetica"/>
                </a:rPr>
                <a:t>資料庫，</a:t>
              </a:r>
              <a:r>
                <a:rPr lang="zh-TW" altLang="en-US" b="1" dirty="0">
                  <a:solidFill>
                    <a:schemeClr val="bg1">
                      <a:lumMod val="50000"/>
                    </a:schemeClr>
                  </a:solidFill>
                  <a:latin typeface="Helvetica"/>
                  <a:ea typeface="儷黑 Pro"/>
                  <a:cs typeface="Helvetica"/>
                </a:rPr>
                <a:t>精選使用者最常接到的來電者</a:t>
              </a:r>
              <a:r>
                <a:rPr lang="zh-TW" altLang="en-US" b="1" dirty="0" smtClean="0">
                  <a:solidFill>
                    <a:schemeClr val="bg1">
                      <a:lumMod val="50000"/>
                    </a:schemeClr>
                  </a:solidFill>
                  <a:latin typeface="Helvetica"/>
                  <a:ea typeface="儷黑 Pro"/>
                  <a:cs typeface="Helvetica"/>
                </a:rPr>
                <a:t>清單，供</a:t>
              </a:r>
              <a:r>
                <a:rPr lang="zh-TW" altLang="en-US" b="1" dirty="0">
                  <a:solidFill>
                    <a:schemeClr val="bg1">
                      <a:lumMod val="50000"/>
                    </a:schemeClr>
                  </a:solidFill>
                  <a:latin typeface="Helvetica"/>
                  <a:ea typeface="儷黑 Pro"/>
                  <a:cs typeface="Helvetica"/>
                </a:rPr>
                <a:t>使用者在無網路的環境下</a:t>
              </a:r>
              <a:r>
                <a:rPr lang="zh-TW" altLang="en-US" b="1" dirty="0" smtClean="0">
                  <a:solidFill>
                    <a:schemeClr val="bg1">
                      <a:lumMod val="50000"/>
                    </a:schemeClr>
                  </a:solidFill>
                  <a:latin typeface="Helvetica"/>
                  <a:ea typeface="儷黑 Pro"/>
                  <a:cs typeface="Helvetica"/>
                </a:rPr>
                <a:t>使用。</a:t>
              </a:r>
              <a:endParaRPr lang="zh-TW" altLang="zh-TW" b="1" dirty="0">
                <a:solidFill>
                  <a:schemeClr val="bg1">
                    <a:lumMod val="50000"/>
                  </a:schemeClr>
                </a:solidFill>
                <a:latin typeface="Helvetica"/>
                <a:ea typeface="儷黑 Pro"/>
                <a:cs typeface="Helvetica"/>
              </a:endParaRPr>
            </a:p>
          </p:txBody>
        </p:sp>
        <p:grpSp>
          <p:nvGrpSpPr>
            <p:cNvPr id="52" name="群組 51"/>
            <p:cNvGrpSpPr/>
            <p:nvPr/>
          </p:nvGrpSpPr>
          <p:grpSpPr>
            <a:xfrm>
              <a:off x="5605849" y="4200607"/>
              <a:ext cx="3619500" cy="2569703"/>
              <a:chOff x="5602758" y="3924174"/>
              <a:chExt cx="3619500" cy="2569703"/>
            </a:xfrm>
          </p:grpSpPr>
          <p:pic>
            <p:nvPicPr>
              <p:cNvPr id="53" name="圖片 52" descr="lighting.pn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04812" y="4188723"/>
                <a:ext cx="2668346" cy="2305154"/>
              </a:xfrm>
              <a:prstGeom prst="rect">
                <a:avLst/>
              </a:prstGeom>
            </p:spPr>
          </p:pic>
          <p:pic>
            <p:nvPicPr>
              <p:cNvPr id="54" name="圖片 53" descr="Tag&amp;Block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02758" y="3924174"/>
                <a:ext cx="3619500" cy="2171700"/>
              </a:xfrm>
              <a:prstGeom prst="rect">
                <a:avLst/>
              </a:prstGeom>
            </p:spPr>
          </p:pic>
          <p:sp>
            <p:nvSpPr>
              <p:cNvPr id="55" name="文字方塊 54"/>
              <p:cNvSpPr txBox="1"/>
              <p:nvPr/>
            </p:nvSpPr>
            <p:spPr>
              <a:xfrm>
                <a:off x="6143114" y="4252305"/>
                <a:ext cx="74892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TW" altLang="en-US" sz="1100" dirty="0">
                    <a:solidFill>
                      <a:srgbClr val="CCFFCC"/>
                    </a:solidFill>
                    <a:latin typeface="Helvetica" charset="0"/>
                    <a:ea typeface="儷黑 Pro"/>
                    <a:cs typeface="Helvetica" charset="0"/>
                  </a:rPr>
                  <a:t>閃電辨識</a:t>
                </a:r>
              </a:p>
            </p:txBody>
          </p:sp>
          <p:sp>
            <p:nvSpPr>
              <p:cNvPr id="56" name="文字方塊 55"/>
              <p:cNvSpPr txBox="1"/>
              <p:nvPr/>
            </p:nvSpPr>
            <p:spPr>
              <a:xfrm>
                <a:off x="5955767" y="4591534"/>
                <a:ext cx="710451" cy="246221"/>
              </a:xfrm>
              <a:prstGeom prst="rect">
                <a:avLst/>
              </a:prstGeom>
              <a:solidFill>
                <a:srgbClr val="F7F7FA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zh-TW" altLang="en-US" sz="1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" charset="0"/>
                    <a:ea typeface="儷黑 Pro"/>
                    <a:cs typeface="Helvetica" charset="0"/>
                  </a:rPr>
                  <a:t>現在國家</a:t>
                </a:r>
              </a:p>
            </p:txBody>
          </p:sp>
          <p:sp>
            <p:nvSpPr>
              <p:cNvPr id="57" name="文字方塊 56"/>
              <p:cNvSpPr txBox="1"/>
              <p:nvPr/>
            </p:nvSpPr>
            <p:spPr>
              <a:xfrm>
                <a:off x="5924768" y="4964064"/>
                <a:ext cx="47961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TW" altLang="en-US" sz="11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Helvetica" charset="0"/>
                    <a:ea typeface="儷黑 Pro"/>
                    <a:cs typeface="Helvetica" charset="0"/>
                  </a:rPr>
                  <a:t>台灣</a:t>
                </a:r>
              </a:p>
            </p:txBody>
          </p:sp>
          <p:sp>
            <p:nvSpPr>
              <p:cNvPr id="58" name="文字方塊 57"/>
              <p:cNvSpPr txBox="1"/>
              <p:nvPr/>
            </p:nvSpPr>
            <p:spPr>
              <a:xfrm>
                <a:off x="5924768" y="5219804"/>
                <a:ext cx="119802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TW" altLang="en-US" sz="9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Helvetica" charset="0"/>
                    <a:ea typeface="儷黑 Pro"/>
                    <a:cs typeface="Helvetica" charset="0"/>
                  </a:rPr>
                  <a:t>資料庫數量：</a:t>
                </a:r>
                <a:r>
                  <a:rPr kumimoji="1" lang="en-US" altLang="zh-TW" sz="9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Helvetica" charset="0"/>
                    <a:ea typeface="儷黑 Pro"/>
                    <a:cs typeface="Helvetica" charset="0"/>
                  </a:rPr>
                  <a:t>18891</a:t>
                </a:r>
                <a:endParaRPr kumimoji="1" lang="zh-TW" altLang="en-US" sz="9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charset="0"/>
                  <a:ea typeface="儷黑 Pro"/>
                  <a:cs typeface="Helvetica" charset="0"/>
                </a:endParaRPr>
              </a:p>
            </p:txBody>
          </p:sp>
          <p:sp>
            <p:nvSpPr>
              <p:cNvPr id="59" name="文字方塊 58"/>
              <p:cNvSpPr txBox="1"/>
              <p:nvPr/>
            </p:nvSpPr>
            <p:spPr>
              <a:xfrm>
                <a:off x="7675768" y="5077976"/>
                <a:ext cx="60785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TW" altLang="en-US" sz="800" b="1" dirty="0">
                    <a:solidFill>
                      <a:srgbClr val="999C9E"/>
                    </a:solidFill>
                    <a:latin typeface="Helvetica" charset="0"/>
                    <a:ea typeface="儷黑 Pro"/>
                    <a:cs typeface="Helvetica" charset="0"/>
                  </a:rPr>
                  <a:t>最新版本</a:t>
                </a:r>
              </a:p>
            </p:txBody>
          </p:sp>
          <p:sp>
            <p:nvSpPr>
              <p:cNvPr id="60" name="文字方塊 59"/>
              <p:cNvSpPr txBox="1"/>
              <p:nvPr/>
            </p:nvSpPr>
            <p:spPr>
              <a:xfrm>
                <a:off x="5948565" y="5636776"/>
                <a:ext cx="83869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TW" altLang="en-US" sz="1000" b="1" dirty="0">
                    <a:solidFill>
                      <a:srgbClr val="999C9E"/>
                    </a:solidFill>
                    <a:latin typeface="Helvetica" charset="0"/>
                    <a:ea typeface="儷黑 Pro"/>
                    <a:cs typeface="Helvetica" charset="0"/>
                  </a:rPr>
                  <a:t>黃頁資料庫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670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NE whoscall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34945</TotalTime>
  <Words>505</Words>
  <Application>Microsoft Macintosh PowerPoint</Application>
  <PresentationFormat>寬螢幕</PresentationFormat>
  <Paragraphs>130</Paragraphs>
  <Slides>17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6" baseType="lpstr">
      <vt:lpstr>Calibri</vt:lpstr>
      <vt:lpstr>Heiti TC Light</vt:lpstr>
      <vt:lpstr>Helvetica</vt:lpstr>
      <vt:lpstr>LiHei Pro Medium</vt:lpstr>
      <vt:lpstr>Wingdings</vt:lpstr>
      <vt:lpstr>新細明體</vt:lpstr>
      <vt:lpstr>儷黑 Pro</vt:lpstr>
      <vt:lpstr>Arial</vt:lpstr>
      <vt:lpstr>LINE whoscall Template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Gogolook co. Ltd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Man-Chen Lo</dc:creator>
  <cp:lastModifiedBy>gogolook_mac12</cp:lastModifiedBy>
  <cp:revision>467</cp:revision>
  <dcterms:created xsi:type="dcterms:W3CDTF">2014-07-17T04:46:54Z</dcterms:created>
  <dcterms:modified xsi:type="dcterms:W3CDTF">2016-03-17T11:27:50Z</dcterms:modified>
</cp:coreProperties>
</file>